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8"/>
  </p:notesMasterIdLst>
  <p:handoutMasterIdLst>
    <p:handoutMasterId r:id="rId59"/>
  </p:handoutMasterIdLst>
  <p:sldIdLst>
    <p:sldId id="260" r:id="rId5"/>
    <p:sldId id="463" r:id="rId6"/>
    <p:sldId id="488" r:id="rId7"/>
    <p:sldId id="525" r:id="rId8"/>
    <p:sldId id="263" r:id="rId9"/>
    <p:sldId id="467" r:id="rId10"/>
    <p:sldId id="468" r:id="rId11"/>
    <p:sldId id="481" r:id="rId12"/>
    <p:sldId id="265" r:id="rId13"/>
    <p:sldId id="487" r:id="rId14"/>
    <p:sldId id="469" r:id="rId15"/>
    <p:sldId id="470" r:id="rId16"/>
    <p:sldId id="471" r:id="rId17"/>
    <p:sldId id="472" r:id="rId18"/>
    <p:sldId id="473" r:id="rId19"/>
    <p:sldId id="474" r:id="rId20"/>
    <p:sldId id="475" r:id="rId21"/>
    <p:sldId id="477" r:id="rId22"/>
    <p:sldId id="485" r:id="rId23"/>
    <p:sldId id="486" r:id="rId24"/>
    <p:sldId id="483" r:id="rId25"/>
    <p:sldId id="484" r:id="rId26"/>
    <p:sldId id="409" r:id="rId27"/>
    <p:sldId id="482" r:id="rId28"/>
    <p:sldId id="489" r:id="rId29"/>
    <p:sldId id="490" r:id="rId30"/>
    <p:sldId id="491" r:id="rId31"/>
    <p:sldId id="528" r:id="rId32"/>
    <p:sldId id="494" r:id="rId33"/>
    <p:sldId id="495" r:id="rId34"/>
    <p:sldId id="513" r:id="rId35"/>
    <p:sldId id="497" r:id="rId36"/>
    <p:sldId id="530" r:id="rId37"/>
    <p:sldId id="514" r:id="rId38"/>
    <p:sldId id="515" r:id="rId39"/>
    <p:sldId id="529" r:id="rId40"/>
    <p:sldId id="320" r:id="rId41"/>
    <p:sldId id="516" r:id="rId42"/>
    <p:sldId id="517" r:id="rId43"/>
    <p:sldId id="533" r:id="rId44"/>
    <p:sldId id="531" r:id="rId45"/>
    <p:sldId id="519" r:id="rId46"/>
    <p:sldId id="520" r:id="rId47"/>
    <p:sldId id="521" r:id="rId48"/>
    <p:sldId id="522" r:id="rId49"/>
    <p:sldId id="327" r:id="rId50"/>
    <p:sldId id="326" r:id="rId51"/>
    <p:sldId id="523" r:id="rId52"/>
    <p:sldId id="511" r:id="rId53"/>
    <p:sldId id="526" r:id="rId54"/>
    <p:sldId id="512" r:id="rId55"/>
    <p:sldId id="534" r:id="rId56"/>
    <p:sldId id="310" r:id="rId57"/>
  </p:sldIdLst>
  <p:sldSz cx="12192000" cy="6858000"/>
  <p:notesSz cx="6805613" cy="99441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1736"/>
    <a:srgbClr val="B81332"/>
    <a:srgbClr val="C01435"/>
    <a:srgbClr val="007AC2"/>
    <a:srgbClr val="00A188"/>
    <a:srgbClr val="8D1D82"/>
    <a:srgbClr val="95C11F"/>
    <a:srgbClr val="EA5599"/>
    <a:srgbClr val="FFFFFF"/>
    <a:srgbClr val="32AB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B5D335-8640-42C2-92D8-E7FFAF34E275}" v="3" dt="2025-11-13T14:26:12.6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1176" autoAdjust="0"/>
  </p:normalViewPr>
  <p:slideViewPr>
    <p:cSldViewPr snapToGrid="0">
      <p:cViewPr varScale="1">
        <p:scale>
          <a:sx n="50" d="100"/>
          <a:sy n="50" d="100"/>
        </p:scale>
        <p:origin x="190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PRIET Yoann" userId="c9121e25-4883-4133-b17e-1aa6da5db2ea" providerId="ADAL" clId="{C7C160E1-5C47-4ED0-B5C4-8C170D519513}"/>
    <pc:docChg chg="undo custSel modSld">
      <pc:chgData name="SPRIET Yoann" userId="c9121e25-4883-4133-b17e-1aa6da5db2ea" providerId="ADAL" clId="{C7C160E1-5C47-4ED0-B5C4-8C170D519513}" dt="2023-11-21T14:42:41.040" v="339" actId="20577"/>
      <pc:docMkLst>
        <pc:docMk/>
      </pc:docMkLst>
      <pc:sldChg chg="modNotesTx">
        <pc:chgData name="SPRIET Yoann" userId="c9121e25-4883-4133-b17e-1aa6da5db2ea" providerId="ADAL" clId="{C7C160E1-5C47-4ED0-B5C4-8C170D519513}" dt="2023-11-21T14:34:21.287" v="167" actId="20577"/>
        <pc:sldMkLst>
          <pc:docMk/>
          <pc:sldMk cId="3670878610" sldId="310"/>
        </pc:sldMkLst>
      </pc:sldChg>
      <pc:sldChg chg="modNotesTx">
        <pc:chgData name="SPRIET Yoann" userId="c9121e25-4883-4133-b17e-1aa6da5db2ea" providerId="ADAL" clId="{C7C160E1-5C47-4ED0-B5C4-8C170D519513}" dt="2023-11-21T14:34:36.528" v="191" actId="20577"/>
        <pc:sldMkLst>
          <pc:docMk/>
          <pc:sldMk cId="1367666453" sldId="327"/>
        </pc:sldMkLst>
      </pc:sldChg>
      <pc:sldChg chg="addSp delSp modSp mod modNotesTx">
        <pc:chgData name="SPRIET Yoann" userId="c9121e25-4883-4133-b17e-1aa6da5db2ea" providerId="ADAL" clId="{C7C160E1-5C47-4ED0-B5C4-8C170D519513}" dt="2023-11-21T14:24:37.870" v="70" actId="20577"/>
        <pc:sldMkLst>
          <pc:docMk/>
          <pc:sldMk cId="2223300186" sldId="335"/>
        </pc:sldMkLst>
      </pc:sldChg>
      <pc:sldChg chg="modNotesTx">
        <pc:chgData name="SPRIET Yoann" userId="c9121e25-4883-4133-b17e-1aa6da5db2ea" providerId="ADAL" clId="{C7C160E1-5C47-4ED0-B5C4-8C170D519513}" dt="2023-11-21T14:24:51.812" v="88" actId="5793"/>
        <pc:sldMkLst>
          <pc:docMk/>
          <pc:sldMk cId="1627033050" sldId="463"/>
        </pc:sldMkLst>
      </pc:sldChg>
      <pc:sldChg chg="modNotesTx">
        <pc:chgData name="SPRIET Yoann" userId="c9121e25-4883-4133-b17e-1aa6da5db2ea" providerId="ADAL" clId="{C7C160E1-5C47-4ED0-B5C4-8C170D519513}" dt="2023-11-21T14:28:37.419" v="132" actId="20577"/>
        <pc:sldMkLst>
          <pc:docMk/>
          <pc:sldMk cId="1275955914" sldId="484"/>
        </pc:sldMkLst>
      </pc:sldChg>
      <pc:sldChg chg="modSp mod">
        <pc:chgData name="SPRIET Yoann" userId="c9121e25-4883-4133-b17e-1aa6da5db2ea" providerId="ADAL" clId="{C7C160E1-5C47-4ED0-B5C4-8C170D519513}" dt="2023-11-21T14:30:52.029" v="153" actId="20577"/>
        <pc:sldMkLst>
          <pc:docMk/>
          <pc:sldMk cId="3815253187" sldId="491"/>
        </pc:sldMkLst>
      </pc:sldChg>
      <pc:sldChg chg="modSp mod">
        <pc:chgData name="SPRIET Yoann" userId="c9121e25-4883-4133-b17e-1aa6da5db2ea" providerId="ADAL" clId="{C7C160E1-5C47-4ED0-B5C4-8C170D519513}" dt="2023-11-21T14:34:57.841" v="201" actId="20577"/>
        <pc:sldMkLst>
          <pc:docMk/>
          <pc:sldMk cId="821003792" sldId="517"/>
        </pc:sldMkLst>
      </pc:sldChg>
      <pc:sldChg chg="modSp mod modNotesTx">
        <pc:chgData name="SPRIET Yoann" userId="c9121e25-4883-4133-b17e-1aa6da5db2ea" providerId="ADAL" clId="{C7C160E1-5C47-4ED0-B5C4-8C170D519513}" dt="2023-11-21T14:42:41.040" v="339" actId="20577"/>
        <pc:sldMkLst>
          <pc:docMk/>
          <pc:sldMk cId="50089608" sldId="525"/>
        </pc:sldMkLst>
      </pc:sldChg>
      <pc:sldChg chg="modNotesTx">
        <pc:chgData name="SPRIET Yoann" userId="c9121e25-4883-4133-b17e-1aa6da5db2ea" providerId="ADAL" clId="{C7C160E1-5C47-4ED0-B5C4-8C170D519513}" dt="2023-11-21T14:34:25.335" v="181" actId="20577"/>
        <pc:sldMkLst>
          <pc:docMk/>
          <pc:sldMk cId="675845118" sldId="532"/>
        </pc:sldMkLst>
      </pc:sldChg>
    </pc:docChg>
  </pc:docChgLst>
  <pc:docChgLst>
    <pc:chgData name="GAUTHIER Jerome" userId="9e4c86f3-a7ad-4724-ac26-2b0ea5a09a62" providerId="ADAL" clId="{DD1B293F-8DA7-43D0-A979-67DF6941D624}"/>
    <pc:docChg chg="undo redo custSel addSld delSld modSld">
      <pc:chgData name="GAUTHIER Jerome" userId="9e4c86f3-a7ad-4724-ac26-2b0ea5a09a62" providerId="ADAL" clId="{DD1B293F-8DA7-43D0-A979-67DF6941D624}" dt="2023-11-28T11:05:00.567" v="906" actId="20577"/>
      <pc:docMkLst>
        <pc:docMk/>
      </pc:docMkLst>
      <pc:sldChg chg="addSp delSp modSp add mod">
        <pc:chgData name="GAUTHIER Jerome" userId="9e4c86f3-a7ad-4724-ac26-2b0ea5a09a62" providerId="ADAL" clId="{DD1B293F-8DA7-43D0-A979-67DF6941D624}" dt="2023-11-21T18:39:01.250" v="872" actId="33524"/>
        <pc:sldMkLst>
          <pc:docMk/>
          <pc:sldMk cId="3716989108" sldId="260"/>
        </pc:sldMkLst>
      </pc:sldChg>
      <pc:sldChg chg="modSp mod">
        <pc:chgData name="GAUTHIER Jerome" userId="9e4c86f3-a7ad-4724-ac26-2b0ea5a09a62" providerId="ADAL" clId="{DD1B293F-8DA7-43D0-A979-67DF6941D624}" dt="2023-11-21T18:29:46.852" v="815" actId="20577"/>
        <pc:sldMkLst>
          <pc:docMk/>
          <pc:sldMk cId="3670878610" sldId="310"/>
        </pc:sldMkLst>
      </pc:sldChg>
      <pc:sldChg chg="add del">
        <pc:chgData name="GAUTHIER Jerome" userId="9e4c86f3-a7ad-4724-ac26-2b0ea5a09a62" providerId="ADAL" clId="{DD1B293F-8DA7-43D0-A979-67DF6941D624}" dt="2023-11-21T18:37:15.738" v="871"/>
        <pc:sldMkLst>
          <pc:docMk/>
          <pc:sldMk cId="2434060821" sldId="312"/>
        </pc:sldMkLst>
      </pc:sldChg>
      <pc:sldChg chg="addSp delSp modSp add del mod modShow modNotesTx">
        <pc:chgData name="GAUTHIER Jerome" userId="9e4c86f3-a7ad-4724-ac26-2b0ea5a09a62" providerId="ADAL" clId="{DD1B293F-8DA7-43D0-A979-67DF6941D624}" dt="2023-11-21T18:27:30.796" v="760" actId="20577"/>
        <pc:sldMkLst>
          <pc:docMk/>
          <pc:sldMk cId="396591826" sldId="326"/>
        </pc:sldMkLst>
      </pc:sldChg>
      <pc:sldChg chg="delSp modSp add del mod modShow modNotesTx">
        <pc:chgData name="GAUTHIER Jerome" userId="9e4c86f3-a7ad-4724-ac26-2b0ea5a09a62" providerId="ADAL" clId="{DD1B293F-8DA7-43D0-A979-67DF6941D624}" dt="2023-11-21T18:27:53.277" v="783" actId="20577"/>
        <pc:sldMkLst>
          <pc:docMk/>
          <pc:sldMk cId="1367666453" sldId="327"/>
        </pc:sldMkLst>
      </pc:sldChg>
      <pc:sldChg chg="addSp delSp add del mod">
        <pc:chgData name="GAUTHIER Jerome" userId="9e4c86f3-a7ad-4724-ac26-2b0ea5a09a62" providerId="ADAL" clId="{DD1B293F-8DA7-43D0-A979-67DF6941D624}" dt="2023-11-21T18:34:36.876" v="833" actId="47"/>
        <pc:sldMkLst>
          <pc:docMk/>
          <pc:sldMk cId="2223300186" sldId="335"/>
        </pc:sldMkLst>
      </pc:sldChg>
      <pc:sldChg chg="addSp delSp modSp mod">
        <pc:chgData name="GAUTHIER Jerome" userId="9e4c86f3-a7ad-4724-ac26-2b0ea5a09a62" providerId="ADAL" clId="{DD1B293F-8DA7-43D0-A979-67DF6941D624}" dt="2023-11-21T17:04:11.644" v="156" actId="478"/>
        <pc:sldMkLst>
          <pc:docMk/>
          <pc:sldMk cId="3231393755" sldId="409"/>
        </pc:sldMkLst>
      </pc:sldChg>
      <pc:sldChg chg="addSp delSp modSp mod modNotesTx">
        <pc:chgData name="GAUTHIER Jerome" userId="9e4c86f3-a7ad-4724-ac26-2b0ea5a09a62" providerId="ADAL" clId="{DD1B293F-8DA7-43D0-A979-67DF6941D624}" dt="2023-11-21T16:11:17.887" v="120" actId="20577"/>
        <pc:sldMkLst>
          <pc:docMk/>
          <pc:sldMk cId="1627033050" sldId="463"/>
        </pc:sldMkLst>
      </pc:sldChg>
      <pc:sldChg chg="modNotesTx">
        <pc:chgData name="GAUTHIER Jerome" userId="9e4c86f3-a7ad-4724-ac26-2b0ea5a09a62" providerId="ADAL" clId="{DD1B293F-8DA7-43D0-A979-67DF6941D624}" dt="2023-11-21T16:16:25.181" v="121" actId="20577"/>
        <pc:sldMkLst>
          <pc:docMk/>
          <pc:sldMk cId="364453942" sldId="467"/>
        </pc:sldMkLst>
      </pc:sldChg>
      <pc:sldChg chg="modSp mod modNotesTx">
        <pc:chgData name="GAUTHIER Jerome" userId="9e4c86f3-a7ad-4724-ac26-2b0ea5a09a62" providerId="ADAL" clId="{DD1B293F-8DA7-43D0-A979-67DF6941D624}" dt="2023-11-21T16:44:50.159" v="130" actId="20577"/>
        <pc:sldMkLst>
          <pc:docMk/>
          <pc:sldMk cId="1187240519" sldId="470"/>
        </pc:sldMkLst>
      </pc:sldChg>
      <pc:sldChg chg="modNotesTx">
        <pc:chgData name="GAUTHIER Jerome" userId="9e4c86f3-a7ad-4724-ac26-2b0ea5a09a62" providerId="ADAL" clId="{DD1B293F-8DA7-43D0-A979-67DF6941D624}" dt="2023-11-21T16:45:12.990" v="135" actId="33524"/>
        <pc:sldMkLst>
          <pc:docMk/>
          <pc:sldMk cId="873686495" sldId="471"/>
        </pc:sldMkLst>
      </pc:sldChg>
      <pc:sldChg chg="modNotesTx">
        <pc:chgData name="GAUTHIER Jerome" userId="9e4c86f3-a7ad-4724-ac26-2b0ea5a09a62" providerId="ADAL" clId="{DD1B293F-8DA7-43D0-A979-67DF6941D624}" dt="2023-11-21T16:46:06.704" v="144" actId="20577"/>
        <pc:sldMkLst>
          <pc:docMk/>
          <pc:sldMk cId="3587571564" sldId="472"/>
        </pc:sldMkLst>
      </pc:sldChg>
      <pc:sldChg chg="modNotesTx">
        <pc:chgData name="GAUTHIER Jerome" userId="9e4c86f3-a7ad-4724-ac26-2b0ea5a09a62" providerId="ADAL" clId="{DD1B293F-8DA7-43D0-A979-67DF6941D624}" dt="2023-11-21T16:46:16.553" v="145" actId="20577"/>
        <pc:sldMkLst>
          <pc:docMk/>
          <pc:sldMk cId="3133754908" sldId="473"/>
        </pc:sldMkLst>
      </pc:sldChg>
      <pc:sldChg chg="modNotesTx">
        <pc:chgData name="GAUTHIER Jerome" userId="9e4c86f3-a7ad-4724-ac26-2b0ea5a09a62" providerId="ADAL" clId="{DD1B293F-8DA7-43D0-A979-67DF6941D624}" dt="2023-11-21T16:48:25.949" v="148" actId="313"/>
        <pc:sldMkLst>
          <pc:docMk/>
          <pc:sldMk cId="75108312" sldId="475"/>
        </pc:sldMkLst>
      </pc:sldChg>
      <pc:sldChg chg="modNotesTx">
        <pc:chgData name="GAUTHIER Jerome" userId="9e4c86f3-a7ad-4724-ac26-2b0ea5a09a62" providerId="ADAL" clId="{DD1B293F-8DA7-43D0-A979-67DF6941D624}" dt="2023-11-21T16:53:08.168" v="150" actId="33524"/>
        <pc:sldMkLst>
          <pc:docMk/>
          <pc:sldMk cId="1094090841" sldId="477"/>
        </pc:sldMkLst>
      </pc:sldChg>
      <pc:sldChg chg="modNotesTx">
        <pc:chgData name="GAUTHIER Jerome" userId="9e4c86f3-a7ad-4724-ac26-2b0ea5a09a62" providerId="ADAL" clId="{DD1B293F-8DA7-43D0-A979-67DF6941D624}" dt="2023-11-21T16:35:52.294" v="123" actId="20577"/>
        <pc:sldMkLst>
          <pc:docMk/>
          <pc:sldMk cId="3952338531" sldId="481"/>
        </pc:sldMkLst>
      </pc:sldChg>
      <pc:sldChg chg="modSp mod modNotesTx">
        <pc:chgData name="GAUTHIER Jerome" userId="9e4c86f3-a7ad-4724-ac26-2b0ea5a09a62" providerId="ADAL" clId="{DD1B293F-8DA7-43D0-A979-67DF6941D624}" dt="2023-11-21T17:01:15.231" v="154" actId="313"/>
        <pc:sldMkLst>
          <pc:docMk/>
          <pc:sldMk cId="3650620899" sldId="483"/>
        </pc:sldMkLst>
      </pc:sldChg>
      <pc:sldChg chg="modNotesTx">
        <pc:chgData name="GAUTHIER Jerome" userId="9e4c86f3-a7ad-4724-ac26-2b0ea5a09a62" providerId="ADAL" clId="{DD1B293F-8DA7-43D0-A979-67DF6941D624}" dt="2023-11-21T17:03:59.924" v="155" actId="20577"/>
        <pc:sldMkLst>
          <pc:docMk/>
          <pc:sldMk cId="1275955914" sldId="484"/>
        </pc:sldMkLst>
      </pc:sldChg>
      <pc:sldChg chg="modSp mod">
        <pc:chgData name="GAUTHIER Jerome" userId="9e4c86f3-a7ad-4724-ac26-2b0ea5a09a62" providerId="ADAL" clId="{DD1B293F-8DA7-43D0-A979-67DF6941D624}" dt="2023-11-21T16:09:29.770" v="109" actId="20577"/>
        <pc:sldMkLst>
          <pc:docMk/>
          <pc:sldMk cId="2178276352" sldId="488"/>
        </pc:sldMkLst>
      </pc:sldChg>
      <pc:sldChg chg="modSp mod">
        <pc:chgData name="GAUTHIER Jerome" userId="9e4c86f3-a7ad-4724-ac26-2b0ea5a09a62" providerId="ADAL" clId="{DD1B293F-8DA7-43D0-A979-67DF6941D624}" dt="2023-11-21T17:06:09.952" v="158" actId="20577"/>
        <pc:sldMkLst>
          <pc:docMk/>
          <pc:sldMk cId="3039584805" sldId="489"/>
        </pc:sldMkLst>
      </pc:sldChg>
      <pc:sldChg chg="modSp mod">
        <pc:chgData name="GAUTHIER Jerome" userId="9e4c86f3-a7ad-4724-ac26-2b0ea5a09a62" providerId="ADAL" clId="{DD1B293F-8DA7-43D0-A979-67DF6941D624}" dt="2023-11-21T17:07:31.052" v="159" actId="20577"/>
        <pc:sldMkLst>
          <pc:docMk/>
          <pc:sldMk cId="3815253187" sldId="491"/>
        </pc:sldMkLst>
      </pc:sldChg>
      <pc:sldChg chg="modSp mod">
        <pc:chgData name="GAUTHIER Jerome" userId="9e4c86f3-a7ad-4724-ac26-2b0ea5a09a62" providerId="ADAL" clId="{DD1B293F-8DA7-43D0-A979-67DF6941D624}" dt="2023-11-21T17:37:08.381" v="323" actId="27636"/>
        <pc:sldMkLst>
          <pc:docMk/>
          <pc:sldMk cId="2907032605" sldId="494"/>
        </pc:sldMkLst>
      </pc:sldChg>
      <pc:sldChg chg="modSp mod">
        <pc:chgData name="GAUTHIER Jerome" userId="9e4c86f3-a7ad-4724-ac26-2b0ea5a09a62" providerId="ADAL" clId="{DD1B293F-8DA7-43D0-A979-67DF6941D624}" dt="2023-11-21T17:38:05.783" v="363" actId="27636"/>
        <pc:sldMkLst>
          <pc:docMk/>
          <pc:sldMk cId="2453937583" sldId="495"/>
        </pc:sldMkLst>
      </pc:sldChg>
      <pc:sldChg chg="modSp del mod">
        <pc:chgData name="GAUTHIER Jerome" userId="9e4c86f3-a7ad-4724-ac26-2b0ea5a09a62" providerId="ADAL" clId="{DD1B293F-8DA7-43D0-A979-67DF6941D624}" dt="2023-11-21T17:37:46.370" v="326" actId="47"/>
        <pc:sldMkLst>
          <pc:docMk/>
          <pc:sldMk cId="686707459" sldId="496"/>
        </pc:sldMkLst>
      </pc:sldChg>
      <pc:sldChg chg="modSp mod">
        <pc:chgData name="GAUTHIER Jerome" userId="9e4c86f3-a7ad-4724-ac26-2b0ea5a09a62" providerId="ADAL" clId="{DD1B293F-8DA7-43D0-A979-67DF6941D624}" dt="2023-11-21T17:42:08.658" v="389" actId="20577"/>
        <pc:sldMkLst>
          <pc:docMk/>
          <pc:sldMk cId="273875513" sldId="497"/>
        </pc:sldMkLst>
      </pc:sldChg>
      <pc:sldChg chg="del">
        <pc:chgData name="GAUTHIER Jerome" userId="9e4c86f3-a7ad-4724-ac26-2b0ea5a09a62" providerId="ADAL" clId="{DD1B293F-8DA7-43D0-A979-67DF6941D624}" dt="2023-11-21T17:40:18.556" v="364" actId="47"/>
        <pc:sldMkLst>
          <pc:docMk/>
          <pc:sldMk cId="363254377" sldId="499"/>
        </pc:sldMkLst>
      </pc:sldChg>
      <pc:sldChg chg="addSp modSp mod modShow">
        <pc:chgData name="GAUTHIER Jerome" userId="9e4c86f3-a7ad-4724-ac26-2b0ea5a09a62" providerId="ADAL" clId="{DD1B293F-8DA7-43D0-A979-67DF6941D624}" dt="2023-11-27T13:48:34.950" v="873" actId="729"/>
        <pc:sldMkLst>
          <pc:docMk/>
          <pc:sldMk cId="3385451516" sldId="507"/>
        </pc:sldMkLst>
      </pc:sldChg>
      <pc:sldChg chg="del">
        <pc:chgData name="GAUTHIER Jerome" userId="9e4c86f3-a7ad-4724-ac26-2b0ea5a09a62" providerId="ADAL" clId="{DD1B293F-8DA7-43D0-A979-67DF6941D624}" dt="2023-11-21T17:43:13.475" v="401" actId="47"/>
        <pc:sldMkLst>
          <pc:docMk/>
          <pc:sldMk cId="1507287539" sldId="508"/>
        </pc:sldMkLst>
      </pc:sldChg>
      <pc:sldChg chg="modSp mod">
        <pc:chgData name="GAUTHIER Jerome" userId="9e4c86f3-a7ad-4724-ac26-2b0ea5a09a62" providerId="ADAL" clId="{DD1B293F-8DA7-43D0-A979-67DF6941D624}" dt="2023-11-27T13:54:28.179" v="875" actId="5793"/>
        <pc:sldMkLst>
          <pc:docMk/>
          <pc:sldMk cId="133892995" sldId="520"/>
        </pc:sldMkLst>
      </pc:sldChg>
      <pc:sldChg chg="addSp delSp modSp mod">
        <pc:chgData name="GAUTHIER Jerome" userId="9e4c86f3-a7ad-4724-ac26-2b0ea5a09a62" providerId="ADAL" clId="{DD1B293F-8DA7-43D0-A979-67DF6941D624}" dt="2023-11-21T18:36:25.004" v="869"/>
        <pc:sldMkLst>
          <pc:docMk/>
          <pc:sldMk cId="50089608" sldId="525"/>
        </pc:sldMkLst>
      </pc:sldChg>
      <pc:sldChg chg="addSp delSp modSp mod">
        <pc:chgData name="GAUTHIER Jerome" userId="9e4c86f3-a7ad-4724-ac26-2b0ea5a09a62" providerId="ADAL" clId="{DD1B293F-8DA7-43D0-A979-67DF6941D624}" dt="2023-11-21T18:16:33.502" v="464" actId="1076"/>
        <pc:sldMkLst>
          <pc:docMk/>
          <pc:sldMk cId="4178721606" sldId="530"/>
        </pc:sldMkLst>
      </pc:sldChg>
      <pc:sldChg chg="modSp mod modNotesTx">
        <pc:chgData name="GAUTHIER Jerome" userId="9e4c86f3-a7ad-4724-ac26-2b0ea5a09a62" providerId="ADAL" clId="{DD1B293F-8DA7-43D0-A979-67DF6941D624}" dt="2023-11-28T11:05:00.567" v="906" actId="20577"/>
        <pc:sldMkLst>
          <pc:docMk/>
          <pc:sldMk cId="675845118" sldId="532"/>
        </pc:sldMkLst>
      </pc:sldChg>
    </pc:docChg>
  </pc:docChgLst>
  <pc:docChgLst>
    <pc:chgData name="RICHARD Vincent" userId="5b0e7a63-9162-4cda-8588-e79766ef0cd7" providerId="ADAL" clId="{DA0D4DB1-2B6B-4D53-A292-368B9B8F951A}"/>
    <pc:docChg chg="undo custSel modSld">
      <pc:chgData name="RICHARD Vincent" userId="5b0e7a63-9162-4cda-8588-e79766ef0cd7" providerId="ADAL" clId="{DA0D4DB1-2B6B-4D53-A292-368B9B8F951A}" dt="2024-11-26T06:59:13.832" v="94" actId="20577"/>
      <pc:docMkLst>
        <pc:docMk/>
      </pc:docMkLst>
      <pc:sldChg chg="modNotesTx">
        <pc:chgData name="RICHARD Vincent" userId="5b0e7a63-9162-4cda-8588-e79766ef0cd7" providerId="ADAL" clId="{DA0D4DB1-2B6B-4D53-A292-368B9B8F951A}" dt="2024-11-26T06:59:13.832" v="94" actId="20577"/>
        <pc:sldMkLst>
          <pc:docMk/>
          <pc:sldMk cId="50089608" sldId="525"/>
        </pc:sldMkLst>
      </pc:sldChg>
      <pc:sldChg chg="addSp delSp modSp mod">
        <pc:chgData name="RICHARD Vincent" userId="5b0e7a63-9162-4cda-8588-e79766ef0cd7" providerId="ADAL" clId="{DA0D4DB1-2B6B-4D53-A292-368B9B8F951A}" dt="2024-11-20T13:09:55.256" v="60" actId="1076"/>
        <pc:sldMkLst>
          <pc:docMk/>
          <pc:sldMk cId="3826180541" sldId="534"/>
        </pc:sldMkLst>
      </pc:sldChg>
    </pc:docChg>
  </pc:docChgLst>
  <pc:docChgLst>
    <pc:chgData name="SPRIET Yoann" userId="c9121e25-4883-4133-b17e-1aa6da5db2ea" providerId="ADAL" clId="{CBC047E4-2D4F-44F8-B7F8-1255A9DF8E45}"/>
    <pc:docChg chg="modSld">
      <pc:chgData name="SPRIET Yoann" userId="c9121e25-4883-4133-b17e-1aa6da5db2ea" providerId="ADAL" clId="{CBC047E4-2D4F-44F8-B7F8-1255A9DF8E45}" dt="2023-11-28T08:34:43.896" v="0" actId="14861"/>
      <pc:docMkLst>
        <pc:docMk/>
      </pc:docMkLst>
      <pc:sldChg chg="modSp mod">
        <pc:chgData name="SPRIET Yoann" userId="c9121e25-4883-4133-b17e-1aa6da5db2ea" providerId="ADAL" clId="{CBC047E4-2D4F-44F8-B7F8-1255A9DF8E45}" dt="2023-11-28T08:34:43.896" v="0" actId="14861"/>
        <pc:sldMkLst>
          <pc:docMk/>
          <pc:sldMk cId="1627033050" sldId="463"/>
        </pc:sldMkLst>
      </pc:sldChg>
    </pc:docChg>
  </pc:docChgLst>
  <pc:docChgLst>
    <pc:chgData name="SPRIET Yoann" userId="S::yoann.spriet@soprasteria.com::c9121e25-4883-4133-b17e-1aa6da5db2ea" providerId="AD" clId="Web-{DDCBAFEE-C017-0585-4EC4-ECC5403D67F5}"/>
    <pc:docChg chg="modSld">
      <pc:chgData name="SPRIET Yoann" userId="S::yoann.spriet@soprasteria.com::c9121e25-4883-4133-b17e-1aa6da5db2ea" providerId="AD" clId="Web-{DDCBAFEE-C017-0585-4EC4-ECC5403D67F5}" dt="2023-11-28T08:26:08.763" v="17" actId="20577"/>
      <pc:docMkLst>
        <pc:docMk/>
      </pc:docMkLst>
      <pc:sldChg chg="modSp">
        <pc:chgData name="SPRIET Yoann" userId="S::yoann.spriet@soprasteria.com::c9121e25-4883-4133-b17e-1aa6da5db2ea" providerId="AD" clId="Web-{DDCBAFEE-C017-0585-4EC4-ECC5403D67F5}" dt="2023-11-28T08:26:08.763" v="17" actId="20577"/>
        <pc:sldMkLst>
          <pc:docMk/>
          <pc:sldMk cId="2983839745" sldId="490"/>
        </pc:sldMkLst>
      </pc:sldChg>
    </pc:docChg>
  </pc:docChgLst>
  <pc:docChgLst>
    <pc:chgData name="RICHARD Vincent" userId="5b0e7a63-9162-4cda-8588-e79766ef0cd7" providerId="ADAL" clId="{1564C3D6-64A9-498E-8983-2040DC05F5F9}"/>
    <pc:docChg chg="undo custSel addSld delSld modSld">
      <pc:chgData name="RICHARD Vincent" userId="5b0e7a63-9162-4cda-8588-e79766ef0cd7" providerId="ADAL" clId="{1564C3D6-64A9-498E-8983-2040DC05F5F9}" dt="2024-05-27T09:28:44.545" v="219" actId="47"/>
      <pc:docMkLst>
        <pc:docMk/>
      </pc:docMkLst>
      <pc:sldChg chg="modSp mod">
        <pc:chgData name="RICHARD Vincent" userId="5b0e7a63-9162-4cda-8588-e79766ef0cd7" providerId="ADAL" clId="{1564C3D6-64A9-498E-8983-2040DC05F5F9}" dt="2024-05-23T15:05:32.083" v="139" actId="114"/>
        <pc:sldMkLst>
          <pc:docMk/>
          <pc:sldMk cId="3670878610" sldId="310"/>
        </pc:sldMkLst>
      </pc:sldChg>
      <pc:sldChg chg="addSp delSp modSp mod">
        <pc:chgData name="RICHARD Vincent" userId="5b0e7a63-9162-4cda-8588-e79766ef0cd7" providerId="ADAL" clId="{1564C3D6-64A9-498E-8983-2040DC05F5F9}" dt="2024-05-23T15:03:58.917" v="88" actId="20577"/>
        <pc:sldMkLst>
          <pc:docMk/>
          <pc:sldMk cId="1627033050" sldId="463"/>
        </pc:sldMkLst>
      </pc:sldChg>
      <pc:sldChg chg="modNotesTx">
        <pc:chgData name="RICHARD Vincent" userId="5b0e7a63-9162-4cda-8588-e79766ef0cd7" providerId="ADAL" clId="{1564C3D6-64A9-498E-8983-2040DC05F5F9}" dt="2024-05-27T08:20:54.544" v="144" actId="313"/>
        <pc:sldMkLst>
          <pc:docMk/>
          <pc:sldMk cId="1528637428" sldId="469"/>
        </pc:sldMkLst>
      </pc:sldChg>
      <pc:sldChg chg="modNotesTx">
        <pc:chgData name="RICHARD Vincent" userId="5b0e7a63-9162-4cda-8588-e79766ef0cd7" providerId="ADAL" clId="{1564C3D6-64A9-498E-8983-2040DC05F5F9}" dt="2024-05-27T08:21:56.148" v="156" actId="20577"/>
        <pc:sldMkLst>
          <pc:docMk/>
          <pc:sldMk cId="1187240519" sldId="470"/>
        </pc:sldMkLst>
      </pc:sldChg>
      <pc:sldChg chg="modNotesTx">
        <pc:chgData name="RICHARD Vincent" userId="5b0e7a63-9162-4cda-8588-e79766ef0cd7" providerId="ADAL" clId="{1564C3D6-64A9-498E-8983-2040DC05F5F9}" dt="2024-05-27T08:22:58.140" v="158" actId="33524"/>
        <pc:sldMkLst>
          <pc:docMk/>
          <pc:sldMk cId="75108312" sldId="475"/>
        </pc:sldMkLst>
      </pc:sldChg>
      <pc:sldChg chg="modNotesTx">
        <pc:chgData name="RICHARD Vincent" userId="5b0e7a63-9162-4cda-8588-e79766ef0cd7" providerId="ADAL" clId="{1564C3D6-64A9-498E-8983-2040DC05F5F9}" dt="2024-05-27T08:23:39.873" v="168" actId="108"/>
        <pc:sldMkLst>
          <pc:docMk/>
          <pc:sldMk cId="3023930098" sldId="485"/>
        </pc:sldMkLst>
      </pc:sldChg>
      <pc:sldChg chg="modNotesTx">
        <pc:chgData name="RICHARD Vincent" userId="5b0e7a63-9162-4cda-8588-e79766ef0cd7" providerId="ADAL" clId="{1564C3D6-64A9-498E-8983-2040DC05F5F9}" dt="2024-05-27T08:20:34.256" v="142" actId="33524"/>
        <pc:sldMkLst>
          <pc:docMk/>
          <pc:sldMk cId="937425885" sldId="487"/>
        </pc:sldMkLst>
      </pc:sldChg>
      <pc:sldChg chg="modNotesTx">
        <pc:chgData name="RICHARD Vincent" userId="5b0e7a63-9162-4cda-8588-e79766ef0cd7" providerId="ADAL" clId="{1564C3D6-64A9-498E-8983-2040DC05F5F9}" dt="2024-05-27T08:29:59.081" v="204" actId="20577"/>
        <pc:sldMkLst>
          <pc:docMk/>
          <pc:sldMk cId="2907032605" sldId="494"/>
        </pc:sldMkLst>
      </pc:sldChg>
      <pc:sldChg chg="modSp mod">
        <pc:chgData name="RICHARD Vincent" userId="5b0e7a63-9162-4cda-8588-e79766ef0cd7" providerId="ADAL" clId="{1564C3D6-64A9-498E-8983-2040DC05F5F9}" dt="2024-05-27T09:07:06.593" v="215" actId="1036"/>
        <pc:sldMkLst>
          <pc:docMk/>
          <pc:sldMk cId="643179172" sldId="522"/>
        </pc:sldMkLst>
      </pc:sldChg>
      <pc:sldChg chg="add del">
        <pc:chgData name="RICHARD Vincent" userId="5b0e7a63-9162-4cda-8588-e79766ef0cd7" providerId="ADAL" clId="{1564C3D6-64A9-498E-8983-2040DC05F5F9}" dt="2024-05-27T09:28:44.545" v="219" actId="47"/>
        <pc:sldMkLst>
          <pc:docMk/>
          <pc:sldMk cId="675845118" sldId="532"/>
        </pc:sldMkLst>
      </pc:sldChg>
      <pc:sldChg chg="add">
        <pc:chgData name="RICHARD Vincent" userId="5b0e7a63-9162-4cda-8588-e79766ef0cd7" providerId="ADAL" clId="{1564C3D6-64A9-498E-8983-2040DC05F5F9}" dt="2024-05-27T09:28:22.843" v="216"/>
        <pc:sldMkLst>
          <pc:docMk/>
          <pc:sldMk cId="3826180541" sldId="534"/>
        </pc:sldMkLst>
      </pc:sldChg>
    </pc:docChg>
  </pc:docChgLst>
  <pc:docChgLst>
    <pc:chgData name="RICHARD Vincent" userId="5b0e7a63-9162-4cda-8588-e79766ef0cd7" providerId="ADAL" clId="{4E63AF9E-3D67-464F-A3E1-3F6A768729BA}"/>
    <pc:docChg chg="custSel modSld">
      <pc:chgData name="RICHARD Vincent" userId="5b0e7a63-9162-4cda-8588-e79766ef0cd7" providerId="ADAL" clId="{4E63AF9E-3D67-464F-A3E1-3F6A768729BA}" dt="2025-05-26T12:28:58.976" v="88" actId="20577"/>
      <pc:docMkLst>
        <pc:docMk/>
      </pc:docMkLst>
      <pc:sldChg chg="modSp mod">
        <pc:chgData name="RICHARD Vincent" userId="5b0e7a63-9162-4cda-8588-e79766ef0cd7" providerId="ADAL" clId="{4E63AF9E-3D67-464F-A3E1-3F6A768729BA}" dt="2025-05-26T08:57:50.321" v="11" actId="20577"/>
        <pc:sldMkLst>
          <pc:docMk/>
          <pc:sldMk cId="3716989108" sldId="260"/>
        </pc:sldMkLst>
      </pc:sldChg>
      <pc:sldChg chg="modSp mod">
        <pc:chgData name="RICHARD Vincent" userId="5b0e7a63-9162-4cda-8588-e79766ef0cd7" providerId="ADAL" clId="{4E63AF9E-3D67-464F-A3E1-3F6A768729BA}" dt="2025-05-26T09:06:07.807" v="74" actId="20577"/>
        <pc:sldMkLst>
          <pc:docMk/>
          <pc:sldMk cId="3670878610" sldId="310"/>
        </pc:sldMkLst>
      </pc:sldChg>
      <pc:sldChg chg="addSp delSp modSp mod">
        <pc:chgData name="RICHARD Vincent" userId="5b0e7a63-9162-4cda-8588-e79766ef0cd7" providerId="ADAL" clId="{4E63AF9E-3D67-464F-A3E1-3F6A768729BA}" dt="2025-05-26T08:59:39.498" v="35" actId="478"/>
        <pc:sldMkLst>
          <pc:docMk/>
          <pc:sldMk cId="1627033050" sldId="463"/>
        </pc:sldMkLst>
      </pc:sldChg>
      <pc:sldChg chg="addSp delSp modSp mod">
        <pc:chgData name="RICHARD Vincent" userId="5b0e7a63-9162-4cda-8588-e79766ef0cd7" providerId="ADAL" clId="{4E63AF9E-3D67-464F-A3E1-3F6A768729BA}" dt="2025-05-26T12:28:58.976" v="88" actId="20577"/>
        <pc:sldMkLst>
          <pc:docMk/>
          <pc:sldMk cId="3826180541" sldId="534"/>
        </pc:sldMkLst>
      </pc:sldChg>
    </pc:docChg>
  </pc:docChgLst>
  <pc:docChgLst>
    <pc:chgData name="SPRIET Yoann" userId="c9121e25-4883-4133-b17e-1aa6da5db2ea" providerId="ADAL" clId="{12039D46-C2B2-47FE-A639-813C8F5A0D53}"/>
    <pc:docChg chg="addSld delSld modSld">
      <pc:chgData name="SPRIET Yoann" userId="c9121e25-4883-4133-b17e-1aa6da5db2ea" providerId="ADAL" clId="{12039D46-C2B2-47FE-A639-813C8F5A0D53}" dt="2025-11-13T14:27:02.551" v="72" actId="20577"/>
      <pc:docMkLst>
        <pc:docMk/>
      </pc:docMkLst>
      <pc:sldChg chg="modSp mod">
        <pc:chgData name="SPRIET Yoann" userId="c9121e25-4883-4133-b17e-1aa6da5db2ea" providerId="ADAL" clId="{12039D46-C2B2-47FE-A639-813C8F5A0D53}" dt="2025-11-13T14:22:18.819" v="14" actId="20577"/>
        <pc:sldMkLst>
          <pc:docMk/>
          <pc:sldMk cId="3716989108" sldId="260"/>
        </pc:sldMkLst>
        <pc:spChg chg="mod">
          <ac:chgData name="SPRIET Yoann" userId="c9121e25-4883-4133-b17e-1aa6da5db2ea" providerId="ADAL" clId="{12039D46-C2B2-47FE-A639-813C8F5A0D53}" dt="2025-11-13T14:22:18.819" v="14" actId="20577"/>
          <ac:spMkLst>
            <pc:docMk/>
            <pc:sldMk cId="3716989108" sldId="260"/>
            <ac:spMk id="9" creationId="{E8F151D4-FAC0-57B3-4915-C30EDF6A70B0}"/>
          </ac:spMkLst>
        </pc:spChg>
      </pc:sldChg>
      <pc:sldChg chg="delSp modSp add del mod">
        <pc:chgData name="SPRIET Yoann" userId="c9121e25-4883-4133-b17e-1aa6da5db2ea" providerId="ADAL" clId="{12039D46-C2B2-47FE-A639-813C8F5A0D53}" dt="2025-11-13T14:27:02.551" v="72" actId="20577"/>
        <pc:sldMkLst>
          <pc:docMk/>
          <pc:sldMk cId="1627033050" sldId="463"/>
        </pc:sldMkLst>
        <pc:spChg chg="mod">
          <ac:chgData name="SPRIET Yoann" userId="c9121e25-4883-4133-b17e-1aa6da5db2ea" providerId="ADAL" clId="{12039D46-C2B2-47FE-A639-813C8F5A0D53}" dt="2025-11-13T14:27:02.551" v="72" actId="20577"/>
          <ac:spMkLst>
            <pc:docMk/>
            <pc:sldMk cId="1627033050" sldId="463"/>
            <ac:spMk id="4" creationId="{00000000-0000-0000-0000-000000000000}"/>
          </ac:spMkLst>
        </pc:spChg>
        <pc:picChg chg="del">
          <ac:chgData name="SPRIET Yoann" userId="c9121e25-4883-4133-b17e-1aa6da5db2ea" providerId="ADAL" clId="{12039D46-C2B2-47FE-A639-813C8F5A0D53}" dt="2025-11-13T14:24:31.019" v="15" actId="478"/>
          <ac:picMkLst>
            <pc:docMk/>
            <pc:sldMk cId="1627033050" sldId="463"/>
            <ac:picMk id="1026" creationId="{2720B214-75E0-322F-D868-28B050564A96}"/>
          </ac:picMkLst>
        </pc:picChg>
      </pc:sldChg>
      <pc:sldChg chg="add del">
        <pc:chgData name="SPRIET Yoann" userId="c9121e25-4883-4133-b17e-1aa6da5db2ea" providerId="ADAL" clId="{12039D46-C2B2-47FE-A639-813C8F5A0D53}" dt="2025-11-13T14:26:14.570" v="19" actId="47"/>
        <pc:sldMkLst>
          <pc:docMk/>
          <pc:sldMk cId="1558731626" sldId="53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E094FE-1C9C-4ED9-8FD6-9D68C549C9BB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B1E4090-56D4-411E-B647-BEAD31B87CC7}">
      <dgm:prSet phldrT="[Text]"/>
      <dgm:spPr/>
      <dgm:t>
        <a:bodyPr/>
        <a:lstStyle/>
        <a:p>
          <a:r>
            <a:rPr lang="fr-FR"/>
            <a:t>Codebase</a:t>
          </a:r>
          <a:endParaRPr lang="en-US"/>
        </a:p>
      </dgm:t>
    </dgm:pt>
    <dgm:pt modelId="{EB7A9C1D-8F6C-434A-8C32-3B81168F0222}" type="parTrans" cxnId="{8D133452-FFB0-4075-9341-02DB51EBE0C6}">
      <dgm:prSet/>
      <dgm:spPr/>
      <dgm:t>
        <a:bodyPr/>
        <a:lstStyle/>
        <a:p>
          <a:endParaRPr lang="en-US"/>
        </a:p>
      </dgm:t>
    </dgm:pt>
    <dgm:pt modelId="{DA8E10E5-8FC6-455D-9C28-E3C48F8DED4C}" type="sibTrans" cxnId="{8D133452-FFB0-4075-9341-02DB51EBE0C6}">
      <dgm:prSet/>
      <dgm:spPr/>
      <dgm:t>
        <a:bodyPr/>
        <a:lstStyle/>
        <a:p>
          <a:endParaRPr lang="en-US"/>
        </a:p>
      </dgm:t>
    </dgm:pt>
    <dgm:pt modelId="{B690AFCE-4F7B-455E-9EAB-7A47A7690725}">
      <dgm:prSet phldrT="[Text]"/>
      <dgm:spPr/>
      <dgm:t>
        <a:bodyPr/>
        <a:lstStyle/>
        <a:p>
          <a:r>
            <a:rPr lang="fr-FR"/>
            <a:t>Dependencies</a:t>
          </a:r>
          <a:endParaRPr lang="en-US"/>
        </a:p>
      </dgm:t>
    </dgm:pt>
    <dgm:pt modelId="{4017442F-2C3F-4B86-A044-3A1683286F39}" type="parTrans" cxnId="{82AB64AE-740D-4D36-A7CA-89194D6A1E3F}">
      <dgm:prSet/>
      <dgm:spPr/>
      <dgm:t>
        <a:bodyPr/>
        <a:lstStyle/>
        <a:p>
          <a:endParaRPr lang="en-US"/>
        </a:p>
      </dgm:t>
    </dgm:pt>
    <dgm:pt modelId="{FCA7074E-5606-438A-B04D-6A0693E7CAEC}" type="sibTrans" cxnId="{82AB64AE-740D-4D36-A7CA-89194D6A1E3F}">
      <dgm:prSet/>
      <dgm:spPr/>
      <dgm:t>
        <a:bodyPr/>
        <a:lstStyle/>
        <a:p>
          <a:endParaRPr lang="en-US"/>
        </a:p>
      </dgm:t>
    </dgm:pt>
    <dgm:pt modelId="{9C96660A-9998-499B-A8CF-428D55A43C8D}">
      <dgm:prSet phldrT="[Text]"/>
      <dgm:spPr/>
      <dgm:t>
        <a:bodyPr/>
        <a:lstStyle/>
        <a:p>
          <a:r>
            <a:rPr lang="fr-FR"/>
            <a:t>Config</a:t>
          </a:r>
          <a:endParaRPr lang="en-US"/>
        </a:p>
      </dgm:t>
    </dgm:pt>
    <dgm:pt modelId="{4D49CB15-2BA7-4A6A-85D7-71204729EB5F}" type="parTrans" cxnId="{9E88387E-3F26-41C9-A5E0-01668718BEEC}">
      <dgm:prSet/>
      <dgm:spPr/>
      <dgm:t>
        <a:bodyPr/>
        <a:lstStyle/>
        <a:p>
          <a:endParaRPr lang="en-US"/>
        </a:p>
      </dgm:t>
    </dgm:pt>
    <dgm:pt modelId="{C397B955-4465-4414-8811-0CBDDEB7C29F}" type="sibTrans" cxnId="{9E88387E-3F26-41C9-A5E0-01668718BEEC}">
      <dgm:prSet/>
      <dgm:spPr/>
      <dgm:t>
        <a:bodyPr/>
        <a:lstStyle/>
        <a:p>
          <a:endParaRPr lang="en-US"/>
        </a:p>
      </dgm:t>
    </dgm:pt>
    <dgm:pt modelId="{F74546B9-D9FB-4949-BF34-8F153AF9EEFA}">
      <dgm:prSet phldrT="[Text]"/>
      <dgm:spPr/>
      <dgm:t>
        <a:bodyPr/>
        <a:lstStyle/>
        <a:p>
          <a:r>
            <a:rPr lang="fr-FR"/>
            <a:t>Backing services</a:t>
          </a:r>
          <a:endParaRPr lang="en-US"/>
        </a:p>
      </dgm:t>
    </dgm:pt>
    <dgm:pt modelId="{65016061-0F43-4699-9BB6-E22D7657516D}" type="parTrans" cxnId="{F40FAC1C-AAA6-46B7-B932-76B654E4749B}">
      <dgm:prSet/>
      <dgm:spPr/>
      <dgm:t>
        <a:bodyPr/>
        <a:lstStyle/>
        <a:p>
          <a:endParaRPr lang="en-US"/>
        </a:p>
      </dgm:t>
    </dgm:pt>
    <dgm:pt modelId="{2D8208FF-443D-40A4-8F74-B74CA8CF50FB}" type="sibTrans" cxnId="{F40FAC1C-AAA6-46B7-B932-76B654E4749B}">
      <dgm:prSet/>
      <dgm:spPr/>
      <dgm:t>
        <a:bodyPr/>
        <a:lstStyle/>
        <a:p>
          <a:endParaRPr lang="en-US"/>
        </a:p>
      </dgm:t>
    </dgm:pt>
    <dgm:pt modelId="{F1E7887B-AA8A-4FB0-8135-76CBE6C6527B}">
      <dgm:prSet phldrT="[Text]"/>
      <dgm:spPr/>
      <dgm:t>
        <a:bodyPr/>
        <a:lstStyle/>
        <a:p>
          <a:r>
            <a:rPr lang="fr-FR"/>
            <a:t>Build, release, run</a:t>
          </a:r>
          <a:endParaRPr lang="en-US"/>
        </a:p>
      </dgm:t>
    </dgm:pt>
    <dgm:pt modelId="{0D5E5C54-400D-4654-9CEF-9B31689CF2ED}" type="parTrans" cxnId="{A3B66F00-E34F-4824-BA66-6B2622D89A87}">
      <dgm:prSet/>
      <dgm:spPr/>
      <dgm:t>
        <a:bodyPr/>
        <a:lstStyle/>
        <a:p>
          <a:endParaRPr lang="en-US"/>
        </a:p>
      </dgm:t>
    </dgm:pt>
    <dgm:pt modelId="{C2C0D27A-32C2-41B1-9501-9E977E01E3E3}" type="sibTrans" cxnId="{A3B66F00-E34F-4824-BA66-6B2622D89A87}">
      <dgm:prSet/>
      <dgm:spPr/>
      <dgm:t>
        <a:bodyPr/>
        <a:lstStyle/>
        <a:p>
          <a:endParaRPr lang="en-US"/>
        </a:p>
      </dgm:t>
    </dgm:pt>
    <dgm:pt modelId="{45273C17-BEAA-4FE8-89E4-95C6E299725D}">
      <dgm:prSet phldrT="[Text]"/>
      <dgm:spPr/>
      <dgm:t>
        <a:bodyPr/>
        <a:lstStyle/>
        <a:p>
          <a:r>
            <a:rPr lang="fr-FR"/>
            <a:t>Processes</a:t>
          </a:r>
          <a:endParaRPr lang="en-US"/>
        </a:p>
      </dgm:t>
    </dgm:pt>
    <dgm:pt modelId="{F9A74395-2558-468B-9710-AB02A2BB646E}" type="parTrans" cxnId="{1D102C7C-53E9-4C27-9E1D-947619366643}">
      <dgm:prSet/>
      <dgm:spPr/>
      <dgm:t>
        <a:bodyPr/>
        <a:lstStyle/>
        <a:p>
          <a:endParaRPr lang="en-US"/>
        </a:p>
      </dgm:t>
    </dgm:pt>
    <dgm:pt modelId="{2101575F-6B37-434F-AB0E-611F117E9AB5}" type="sibTrans" cxnId="{1D102C7C-53E9-4C27-9E1D-947619366643}">
      <dgm:prSet/>
      <dgm:spPr/>
      <dgm:t>
        <a:bodyPr/>
        <a:lstStyle/>
        <a:p>
          <a:endParaRPr lang="en-US"/>
        </a:p>
      </dgm:t>
    </dgm:pt>
    <dgm:pt modelId="{3E1BF879-DD25-4674-BD90-8447016998C0}">
      <dgm:prSet phldrT="[Text]"/>
      <dgm:spPr/>
      <dgm:t>
        <a:bodyPr/>
        <a:lstStyle/>
        <a:p>
          <a:r>
            <a:rPr lang="fr-FR"/>
            <a:t>Port binding</a:t>
          </a:r>
          <a:endParaRPr lang="en-US"/>
        </a:p>
      </dgm:t>
    </dgm:pt>
    <dgm:pt modelId="{7EC7BA5D-04C8-4ABC-96FE-5BD1B69FFD1A}" type="parTrans" cxnId="{81537328-D609-457F-9D87-A81F8F16BE07}">
      <dgm:prSet/>
      <dgm:spPr/>
      <dgm:t>
        <a:bodyPr/>
        <a:lstStyle/>
        <a:p>
          <a:endParaRPr lang="en-US"/>
        </a:p>
      </dgm:t>
    </dgm:pt>
    <dgm:pt modelId="{6D480B28-B1FB-408F-B19F-988B9F94BE17}" type="sibTrans" cxnId="{81537328-D609-457F-9D87-A81F8F16BE07}">
      <dgm:prSet/>
      <dgm:spPr/>
      <dgm:t>
        <a:bodyPr/>
        <a:lstStyle/>
        <a:p>
          <a:endParaRPr lang="en-US"/>
        </a:p>
      </dgm:t>
    </dgm:pt>
    <dgm:pt modelId="{2FD576AB-7DCC-4956-93B2-5079318C47EA}">
      <dgm:prSet phldrT="[Text]"/>
      <dgm:spPr/>
      <dgm:t>
        <a:bodyPr/>
        <a:lstStyle/>
        <a:p>
          <a:r>
            <a:rPr lang="fr-FR"/>
            <a:t>Concurrency</a:t>
          </a:r>
          <a:endParaRPr lang="en-US"/>
        </a:p>
      </dgm:t>
    </dgm:pt>
    <dgm:pt modelId="{9EFE5F0F-2E5E-40C7-904E-C650787442A1}" type="parTrans" cxnId="{C1CD4538-67B4-441E-93A6-352EA25C5658}">
      <dgm:prSet/>
      <dgm:spPr/>
      <dgm:t>
        <a:bodyPr/>
        <a:lstStyle/>
        <a:p>
          <a:endParaRPr lang="en-US"/>
        </a:p>
      </dgm:t>
    </dgm:pt>
    <dgm:pt modelId="{B572136C-2645-432B-B831-A98269029E68}" type="sibTrans" cxnId="{C1CD4538-67B4-441E-93A6-352EA25C5658}">
      <dgm:prSet/>
      <dgm:spPr/>
      <dgm:t>
        <a:bodyPr/>
        <a:lstStyle/>
        <a:p>
          <a:endParaRPr lang="en-US"/>
        </a:p>
      </dgm:t>
    </dgm:pt>
    <dgm:pt modelId="{77B602AF-A0EB-460D-A637-7EF50B86BC56}">
      <dgm:prSet phldrT="[Text]"/>
      <dgm:spPr/>
      <dgm:t>
        <a:bodyPr/>
        <a:lstStyle/>
        <a:p>
          <a:r>
            <a:rPr lang="fr-FR"/>
            <a:t>Disposability</a:t>
          </a:r>
          <a:endParaRPr lang="en-US"/>
        </a:p>
      </dgm:t>
    </dgm:pt>
    <dgm:pt modelId="{052BD890-EE6B-4B0C-AFAD-F901948ADBB5}" type="parTrans" cxnId="{42D8161D-0B13-4E3A-94B2-185A0DD43C38}">
      <dgm:prSet/>
      <dgm:spPr/>
      <dgm:t>
        <a:bodyPr/>
        <a:lstStyle/>
        <a:p>
          <a:endParaRPr lang="en-US"/>
        </a:p>
      </dgm:t>
    </dgm:pt>
    <dgm:pt modelId="{50FE38AF-4E7A-4E13-94A3-678DAE48878E}" type="sibTrans" cxnId="{42D8161D-0B13-4E3A-94B2-185A0DD43C38}">
      <dgm:prSet/>
      <dgm:spPr/>
      <dgm:t>
        <a:bodyPr/>
        <a:lstStyle/>
        <a:p>
          <a:endParaRPr lang="en-US"/>
        </a:p>
      </dgm:t>
    </dgm:pt>
    <dgm:pt modelId="{2F5ECC22-7505-45D4-806A-0BC86476CED0}">
      <dgm:prSet phldrT="[Text]"/>
      <dgm:spPr/>
      <dgm:t>
        <a:bodyPr/>
        <a:lstStyle/>
        <a:p>
          <a:r>
            <a:rPr lang="fr-FR"/>
            <a:t>Dev/prod parity</a:t>
          </a:r>
          <a:endParaRPr lang="en-US"/>
        </a:p>
      </dgm:t>
    </dgm:pt>
    <dgm:pt modelId="{D97D3DA6-7088-4478-9D73-98C5DE077011}" type="parTrans" cxnId="{EDCA1944-73CB-4A32-8BBD-AE7F6770AE4A}">
      <dgm:prSet/>
      <dgm:spPr/>
      <dgm:t>
        <a:bodyPr/>
        <a:lstStyle/>
        <a:p>
          <a:endParaRPr lang="en-US"/>
        </a:p>
      </dgm:t>
    </dgm:pt>
    <dgm:pt modelId="{0404684E-3C09-4BEC-8E1D-92C0BC41FC1D}" type="sibTrans" cxnId="{EDCA1944-73CB-4A32-8BBD-AE7F6770AE4A}">
      <dgm:prSet/>
      <dgm:spPr/>
      <dgm:t>
        <a:bodyPr/>
        <a:lstStyle/>
        <a:p>
          <a:endParaRPr lang="en-US"/>
        </a:p>
      </dgm:t>
    </dgm:pt>
    <dgm:pt modelId="{69B89979-7A1C-4BFD-A600-55533AA7695C}">
      <dgm:prSet phldrT="[Text]"/>
      <dgm:spPr/>
      <dgm:t>
        <a:bodyPr/>
        <a:lstStyle/>
        <a:p>
          <a:r>
            <a:rPr lang="fr-FR"/>
            <a:t>Logs</a:t>
          </a:r>
          <a:endParaRPr lang="en-US"/>
        </a:p>
      </dgm:t>
    </dgm:pt>
    <dgm:pt modelId="{9B6663A7-CA95-42F0-AFF2-2AC513945CE0}" type="parTrans" cxnId="{48E8736D-3F9C-48F3-9448-B9EC39F0E84A}">
      <dgm:prSet/>
      <dgm:spPr/>
      <dgm:t>
        <a:bodyPr/>
        <a:lstStyle/>
        <a:p>
          <a:endParaRPr lang="en-US"/>
        </a:p>
      </dgm:t>
    </dgm:pt>
    <dgm:pt modelId="{98443669-A13D-42E3-93F0-416AD8022CDD}" type="sibTrans" cxnId="{48E8736D-3F9C-48F3-9448-B9EC39F0E84A}">
      <dgm:prSet/>
      <dgm:spPr/>
      <dgm:t>
        <a:bodyPr/>
        <a:lstStyle/>
        <a:p>
          <a:endParaRPr lang="en-US"/>
        </a:p>
      </dgm:t>
    </dgm:pt>
    <dgm:pt modelId="{45432AF5-C6DD-48C9-8932-4A09198F6A7B}">
      <dgm:prSet phldrT="[Text]"/>
      <dgm:spPr/>
      <dgm:t>
        <a:bodyPr/>
        <a:lstStyle/>
        <a:p>
          <a:r>
            <a:rPr lang="fr-FR"/>
            <a:t>Admin processes</a:t>
          </a:r>
          <a:endParaRPr lang="en-US"/>
        </a:p>
      </dgm:t>
    </dgm:pt>
    <dgm:pt modelId="{FF8BF8FA-F418-4CA3-BBEA-ECE0F55A80DD}" type="parTrans" cxnId="{C59B16E4-F048-43DB-BBEF-CB20AFDF481A}">
      <dgm:prSet/>
      <dgm:spPr/>
      <dgm:t>
        <a:bodyPr/>
        <a:lstStyle/>
        <a:p>
          <a:endParaRPr lang="en-US"/>
        </a:p>
      </dgm:t>
    </dgm:pt>
    <dgm:pt modelId="{85965A73-E56C-4B2B-A5C3-FE0A5C1C6C74}" type="sibTrans" cxnId="{C59B16E4-F048-43DB-BBEF-CB20AFDF481A}">
      <dgm:prSet/>
      <dgm:spPr/>
      <dgm:t>
        <a:bodyPr/>
        <a:lstStyle/>
        <a:p>
          <a:endParaRPr lang="en-US"/>
        </a:p>
      </dgm:t>
    </dgm:pt>
    <dgm:pt modelId="{4A144373-B174-44E5-99D3-878BF7E1E75B}" type="pres">
      <dgm:prSet presAssocID="{1EE094FE-1C9C-4ED9-8FD6-9D68C549C9BB}" presName="Name0" presStyleCnt="0">
        <dgm:presLayoutVars>
          <dgm:dir/>
          <dgm:resizeHandles val="exact"/>
        </dgm:presLayoutVars>
      </dgm:prSet>
      <dgm:spPr/>
    </dgm:pt>
    <dgm:pt modelId="{4607D46E-D09F-4124-86A4-5BE2B539DB95}" type="pres">
      <dgm:prSet presAssocID="{1EE094FE-1C9C-4ED9-8FD6-9D68C549C9BB}" presName="cycle" presStyleCnt="0"/>
      <dgm:spPr/>
    </dgm:pt>
    <dgm:pt modelId="{3E07165F-9C74-4672-8D77-2BDC3777D7C9}" type="pres">
      <dgm:prSet presAssocID="{DB1E4090-56D4-411E-B647-BEAD31B87CC7}" presName="nodeFirstNode" presStyleLbl="node1" presStyleIdx="0" presStyleCnt="12">
        <dgm:presLayoutVars>
          <dgm:bulletEnabled val="1"/>
        </dgm:presLayoutVars>
      </dgm:prSet>
      <dgm:spPr/>
    </dgm:pt>
    <dgm:pt modelId="{660FD5DA-FE18-4EC8-935F-32E3869311D9}" type="pres">
      <dgm:prSet presAssocID="{DA8E10E5-8FC6-455D-9C28-E3C48F8DED4C}" presName="sibTransFirstNode" presStyleLbl="bgShp" presStyleIdx="0" presStyleCnt="1" custLinFactNeighborX="1451" custLinFactNeighborY="3795"/>
      <dgm:spPr/>
    </dgm:pt>
    <dgm:pt modelId="{EF88A244-A2C5-48FA-B9F3-173A208AC7FB}" type="pres">
      <dgm:prSet presAssocID="{B690AFCE-4F7B-455E-9EAB-7A47A7690725}" presName="nodeFollowingNodes" presStyleLbl="node1" presStyleIdx="1" presStyleCnt="12">
        <dgm:presLayoutVars>
          <dgm:bulletEnabled val="1"/>
        </dgm:presLayoutVars>
      </dgm:prSet>
      <dgm:spPr/>
    </dgm:pt>
    <dgm:pt modelId="{D5568196-D243-4D56-A5F0-203E8E7A485E}" type="pres">
      <dgm:prSet presAssocID="{9C96660A-9998-499B-A8CF-428D55A43C8D}" presName="nodeFollowingNodes" presStyleLbl="node1" presStyleIdx="2" presStyleCnt="12">
        <dgm:presLayoutVars>
          <dgm:bulletEnabled val="1"/>
        </dgm:presLayoutVars>
      </dgm:prSet>
      <dgm:spPr/>
    </dgm:pt>
    <dgm:pt modelId="{5E3744FA-E13D-4A3F-819C-4E3635C7A658}" type="pres">
      <dgm:prSet presAssocID="{F74546B9-D9FB-4949-BF34-8F153AF9EEFA}" presName="nodeFollowingNodes" presStyleLbl="node1" presStyleIdx="3" presStyleCnt="12">
        <dgm:presLayoutVars>
          <dgm:bulletEnabled val="1"/>
        </dgm:presLayoutVars>
      </dgm:prSet>
      <dgm:spPr/>
    </dgm:pt>
    <dgm:pt modelId="{32B1A5EB-0FDB-4CD3-B701-6607817AE833}" type="pres">
      <dgm:prSet presAssocID="{F1E7887B-AA8A-4FB0-8135-76CBE6C6527B}" presName="nodeFollowingNodes" presStyleLbl="node1" presStyleIdx="4" presStyleCnt="12">
        <dgm:presLayoutVars>
          <dgm:bulletEnabled val="1"/>
        </dgm:presLayoutVars>
      </dgm:prSet>
      <dgm:spPr/>
    </dgm:pt>
    <dgm:pt modelId="{3A039977-E5A0-4EC0-9119-0FC791169E2A}" type="pres">
      <dgm:prSet presAssocID="{45273C17-BEAA-4FE8-89E4-95C6E299725D}" presName="nodeFollowingNodes" presStyleLbl="node1" presStyleIdx="5" presStyleCnt="12">
        <dgm:presLayoutVars>
          <dgm:bulletEnabled val="1"/>
        </dgm:presLayoutVars>
      </dgm:prSet>
      <dgm:spPr/>
    </dgm:pt>
    <dgm:pt modelId="{95D75D8F-680F-4C67-BF1B-D1A9E6119C8F}" type="pres">
      <dgm:prSet presAssocID="{3E1BF879-DD25-4674-BD90-8447016998C0}" presName="nodeFollowingNodes" presStyleLbl="node1" presStyleIdx="6" presStyleCnt="12">
        <dgm:presLayoutVars>
          <dgm:bulletEnabled val="1"/>
        </dgm:presLayoutVars>
      </dgm:prSet>
      <dgm:spPr/>
    </dgm:pt>
    <dgm:pt modelId="{FF76F284-D425-4173-8B35-CA13EA9779B5}" type="pres">
      <dgm:prSet presAssocID="{2FD576AB-7DCC-4956-93B2-5079318C47EA}" presName="nodeFollowingNodes" presStyleLbl="node1" presStyleIdx="7" presStyleCnt="12">
        <dgm:presLayoutVars>
          <dgm:bulletEnabled val="1"/>
        </dgm:presLayoutVars>
      </dgm:prSet>
      <dgm:spPr/>
    </dgm:pt>
    <dgm:pt modelId="{32489B7B-0FF5-4873-B880-01053EB41D18}" type="pres">
      <dgm:prSet presAssocID="{77B602AF-A0EB-460D-A637-7EF50B86BC56}" presName="nodeFollowingNodes" presStyleLbl="node1" presStyleIdx="8" presStyleCnt="12">
        <dgm:presLayoutVars>
          <dgm:bulletEnabled val="1"/>
        </dgm:presLayoutVars>
      </dgm:prSet>
      <dgm:spPr/>
    </dgm:pt>
    <dgm:pt modelId="{10EB1FDF-633F-4AB9-8FC1-BAE7A4B1FEDA}" type="pres">
      <dgm:prSet presAssocID="{2F5ECC22-7505-45D4-806A-0BC86476CED0}" presName="nodeFollowingNodes" presStyleLbl="node1" presStyleIdx="9" presStyleCnt="12">
        <dgm:presLayoutVars>
          <dgm:bulletEnabled val="1"/>
        </dgm:presLayoutVars>
      </dgm:prSet>
      <dgm:spPr/>
    </dgm:pt>
    <dgm:pt modelId="{48D0D05E-E180-47C7-91B2-B87621EA2EF5}" type="pres">
      <dgm:prSet presAssocID="{69B89979-7A1C-4BFD-A600-55533AA7695C}" presName="nodeFollowingNodes" presStyleLbl="node1" presStyleIdx="10" presStyleCnt="12">
        <dgm:presLayoutVars>
          <dgm:bulletEnabled val="1"/>
        </dgm:presLayoutVars>
      </dgm:prSet>
      <dgm:spPr/>
    </dgm:pt>
    <dgm:pt modelId="{7CE33670-EB24-4033-9823-D3D1A4B8DEA3}" type="pres">
      <dgm:prSet presAssocID="{45432AF5-C6DD-48C9-8932-4A09198F6A7B}" presName="nodeFollowingNodes" presStyleLbl="node1" presStyleIdx="11" presStyleCnt="12">
        <dgm:presLayoutVars>
          <dgm:bulletEnabled val="1"/>
        </dgm:presLayoutVars>
      </dgm:prSet>
      <dgm:spPr/>
    </dgm:pt>
  </dgm:ptLst>
  <dgm:cxnLst>
    <dgm:cxn modelId="{A3B66F00-E34F-4824-BA66-6B2622D89A87}" srcId="{1EE094FE-1C9C-4ED9-8FD6-9D68C549C9BB}" destId="{F1E7887B-AA8A-4FB0-8135-76CBE6C6527B}" srcOrd="4" destOrd="0" parTransId="{0D5E5C54-400D-4654-9CEF-9B31689CF2ED}" sibTransId="{C2C0D27A-32C2-41B1-9501-9E977E01E3E3}"/>
    <dgm:cxn modelId="{6AC00B06-7FC0-4B0A-BD81-1FD780ACCDC0}" type="presOf" srcId="{DB1E4090-56D4-411E-B647-BEAD31B87CC7}" destId="{3E07165F-9C74-4672-8D77-2BDC3777D7C9}" srcOrd="0" destOrd="0" presId="urn:microsoft.com/office/officeart/2005/8/layout/cycle3"/>
    <dgm:cxn modelId="{F40FAC1C-AAA6-46B7-B932-76B654E4749B}" srcId="{1EE094FE-1C9C-4ED9-8FD6-9D68C549C9BB}" destId="{F74546B9-D9FB-4949-BF34-8F153AF9EEFA}" srcOrd="3" destOrd="0" parTransId="{65016061-0F43-4699-9BB6-E22D7657516D}" sibTransId="{2D8208FF-443D-40A4-8F74-B74CA8CF50FB}"/>
    <dgm:cxn modelId="{42D8161D-0B13-4E3A-94B2-185A0DD43C38}" srcId="{1EE094FE-1C9C-4ED9-8FD6-9D68C549C9BB}" destId="{77B602AF-A0EB-460D-A637-7EF50B86BC56}" srcOrd="8" destOrd="0" parTransId="{052BD890-EE6B-4B0C-AFAD-F901948ADBB5}" sibTransId="{50FE38AF-4E7A-4E13-94A3-678DAE48878E}"/>
    <dgm:cxn modelId="{66235D20-49D1-408E-9DCF-1FB86EC7296C}" type="presOf" srcId="{F1E7887B-AA8A-4FB0-8135-76CBE6C6527B}" destId="{32B1A5EB-0FDB-4CD3-B701-6607817AE833}" srcOrd="0" destOrd="0" presId="urn:microsoft.com/office/officeart/2005/8/layout/cycle3"/>
    <dgm:cxn modelId="{81537328-D609-457F-9D87-A81F8F16BE07}" srcId="{1EE094FE-1C9C-4ED9-8FD6-9D68C549C9BB}" destId="{3E1BF879-DD25-4674-BD90-8447016998C0}" srcOrd="6" destOrd="0" parTransId="{7EC7BA5D-04C8-4ABC-96FE-5BD1B69FFD1A}" sibTransId="{6D480B28-B1FB-408F-B19F-988B9F94BE17}"/>
    <dgm:cxn modelId="{9C62BC32-B622-4C76-BF5F-F7BC94A85540}" type="presOf" srcId="{F74546B9-D9FB-4949-BF34-8F153AF9EEFA}" destId="{5E3744FA-E13D-4A3F-819C-4E3635C7A658}" srcOrd="0" destOrd="0" presId="urn:microsoft.com/office/officeart/2005/8/layout/cycle3"/>
    <dgm:cxn modelId="{C1CD4538-67B4-441E-93A6-352EA25C5658}" srcId="{1EE094FE-1C9C-4ED9-8FD6-9D68C549C9BB}" destId="{2FD576AB-7DCC-4956-93B2-5079318C47EA}" srcOrd="7" destOrd="0" parTransId="{9EFE5F0F-2E5E-40C7-904E-C650787442A1}" sibTransId="{B572136C-2645-432B-B831-A98269029E68}"/>
    <dgm:cxn modelId="{CB949C3D-C89E-4124-9386-48A956EFADFC}" type="presOf" srcId="{77B602AF-A0EB-460D-A637-7EF50B86BC56}" destId="{32489B7B-0FF5-4873-B880-01053EB41D18}" srcOrd="0" destOrd="0" presId="urn:microsoft.com/office/officeart/2005/8/layout/cycle3"/>
    <dgm:cxn modelId="{EDCA1944-73CB-4A32-8BBD-AE7F6770AE4A}" srcId="{1EE094FE-1C9C-4ED9-8FD6-9D68C549C9BB}" destId="{2F5ECC22-7505-45D4-806A-0BC86476CED0}" srcOrd="9" destOrd="0" parTransId="{D97D3DA6-7088-4478-9D73-98C5DE077011}" sibTransId="{0404684E-3C09-4BEC-8E1D-92C0BC41FC1D}"/>
    <dgm:cxn modelId="{D877A168-DA39-4109-95E9-1B0E3E8C74D1}" type="presOf" srcId="{69B89979-7A1C-4BFD-A600-55533AA7695C}" destId="{48D0D05E-E180-47C7-91B2-B87621EA2EF5}" srcOrd="0" destOrd="0" presId="urn:microsoft.com/office/officeart/2005/8/layout/cycle3"/>
    <dgm:cxn modelId="{48E8736D-3F9C-48F3-9448-B9EC39F0E84A}" srcId="{1EE094FE-1C9C-4ED9-8FD6-9D68C549C9BB}" destId="{69B89979-7A1C-4BFD-A600-55533AA7695C}" srcOrd="10" destOrd="0" parTransId="{9B6663A7-CA95-42F0-AFF2-2AC513945CE0}" sibTransId="{98443669-A13D-42E3-93F0-416AD8022CDD}"/>
    <dgm:cxn modelId="{8D133452-FFB0-4075-9341-02DB51EBE0C6}" srcId="{1EE094FE-1C9C-4ED9-8FD6-9D68C549C9BB}" destId="{DB1E4090-56D4-411E-B647-BEAD31B87CC7}" srcOrd="0" destOrd="0" parTransId="{EB7A9C1D-8F6C-434A-8C32-3B81168F0222}" sibTransId="{DA8E10E5-8FC6-455D-9C28-E3C48F8DED4C}"/>
    <dgm:cxn modelId="{1D102C7C-53E9-4C27-9E1D-947619366643}" srcId="{1EE094FE-1C9C-4ED9-8FD6-9D68C549C9BB}" destId="{45273C17-BEAA-4FE8-89E4-95C6E299725D}" srcOrd="5" destOrd="0" parTransId="{F9A74395-2558-468B-9710-AB02A2BB646E}" sibTransId="{2101575F-6B37-434F-AB0E-611F117E9AB5}"/>
    <dgm:cxn modelId="{9E88387E-3F26-41C9-A5E0-01668718BEEC}" srcId="{1EE094FE-1C9C-4ED9-8FD6-9D68C549C9BB}" destId="{9C96660A-9998-499B-A8CF-428D55A43C8D}" srcOrd="2" destOrd="0" parTransId="{4D49CB15-2BA7-4A6A-85D7-71204729EB5F}" sibTransId="{C397B955-4465-4414-8811-0CBDDEB7C29F}"/>
    <dgm:cxn modelId="{E5679A80-78BC-4DFA-9E79-49B314DF056A}" type="presOf" srcId="{2F5ECC22-7505-45D4-806A-0BC86476CED0}" destId="{10EB1FDF-633F-4AB9-8FC1-BAE7A4B1FEDA}" srcOrd="0" destOrd="0" presId="urn:microsoft.com/office/officeart/2005/8/layout/cycle3"/>
    <dgm:cxn modelId="{162F9382-F260-45AF-AD00-6FBB44700815}" type="presOf" srcId="{B690AFCE-4F7B-455E-9EAB-7A47A7690725}" destId="{EF88A244-A2C5-48FA-B9F3-173A208AC7FB}" srcOrd="0" destOrd="0" presId="urn:microsoft.com/office/officeart/2005/8/layout/cycle3"/>
    <dgm:cxn modelId="{B6D9628E-0B22-4932-A91C-4790856CC4D3}" type="presOf" srcId="{45273C17-BEAA-4FE8-89E4-95C6E299725D}" destId="{3A039977-E5A0-4EC0-9119-0FC791169E2A}" srcOrd="0" destOrd="0" presId="urn:microsoft.com/office/officeart/2005/8/layout/cycle3"/>
    <dgm:cxn modelId="{52786FA1-EBE8-4B0A-84F5-6916CFBE54A3}" type="presOf" srcId="{3E1BF879-DD25-4674-BD90-8447016998C0}" destId="{95D75D8F-680F-4C67-BF1B-D1A9E6119C8F}" srcOrd="0" destOrd="0" presId="urn:microsoft.com/office/officeart/2005/8/layout/cycle3"/>
    <dgm:cxn modelId="{E9D41EAC-A5EE-48D2-8F07-803778ED800C}" type="presOf" srcId="{DA8E10E5-8FC6-455D-9C28-E3C48F8DED4C}" destId="{660FD5DA-FE18-4EC8-935F-32E3869311D9}" srcOrd="0" destOrd="0" presId="urn:microsoft.com/office/officeart/2005/8/layout/cycle3"/>
    <dgm:cxn modelId="{82AB64AE-740D-4D36-A7CA-89194D6A1E3F}" srcId="{1EE094FE-1C9C-4ED9-8FD6-9D68C549C9BB}" destId="{B690AFCE-4F7B-455E-9EAB-7A47A7690725}" srcOrd="1" destOrd="0" parTransId="{4017442F-2C3F-4B86-A044-3A1683286F39}" sibTransId="{FCA7074E-5606-438A-B04D-6A0693E7CAEC}"/>
    <dgm:cxn modelId="{C59B16E4-F048-43DB-BBEF-CB20AFDF481A}" srcId="{1EE094FE-1C9C-4ED9-8FD6-9D68C549C9BB}" destId="{45432AF5-C6DD-48C9-8932-4A09198F6A7B}" srcOrd="11" destOrd="0" parTransId="{FF8BF8FA-F418-4CA3-BBEA-ECE0F55A80DD}" sibTransId="{85965A73-E56C-4B2B-A5C3-FE0A5C1C6C74}"/>
    <dgm:cxn modelId="{1B96DDE5-C1ED-444C-845F-117C4D373038}" type="presOf" srcId="{45432AF5-C6DD-48C9-8932-4A09198F6A7B}" destId="{7CE33670-EB24-4033-9823-D3D1A4B8DEA3}" srcOrd="0" destOrd="0" presId="urn:microsoft.com/office/officeart/2005/8/layout/cycle3"/>
    <dgm:cxn modelId="{E86BDCE6-A42D-4938-9FCD-8FF87C190667}" type="presOf" srcId="{2FD576AB-7DCC-4956-93B2-5079318C47EA}" destId="{FF76F284-D425-4173-8B35-CA13EA9779B5}" srcOrd="0" destOrd="0" presId="urn:microsoft.com/office/officeart/2005/8/layout/cycle3"/>
    <dgm:cxn modelId="{4ED891EB-8AB7-4667-9975-BBC614E68D30}" type="presOf" srcId="{1EE094FE-1C9C-4ED9-8FD6-9D68C549C9BB}" destId="{4A144373-B174-44E5-99D3-878BF7E1E75B}" srcOrd="0" destOrd="0" presId="urn:microsoft.com/office/officeart/2005/8/layout/cycle3"/>
    <dgm:cxn modelId="{70176FFE-D999-4224-825F-403A388B0156}" type="presOf" srcId="{9C96660A-9998-499B-A8CF-428D55A43C8D}" destId="{D5568196-D243-4D56-A5F0-203E8E7A485E}" srcOrd="0" destOrd="0" presId="urn:microsoft.com/office/officeart/2005/8/layout/cycle3"/>
    <dgm:cxn modelId="{309281B3-D00F-49D9-8031-1A17EFFEEEBB}" type="presParOf" srcId="{4A144373-B174-44E5-99D3-878BF7E1E75B}" destId="{4607D46E-D09F-4124-86A4-5BE2B539DB95}" srcOrd="0" destOrd="0" presId="urn:microsoft.com/office/officeart/2005/8/layout/cycle3"/>
    <dgm:cxn modelId="{73652695-938B-4BEC-B6C7-32243A637B5B}" type="presParOf" srcId="{4607D46E-D09F-4124-86A4-5BE2B539DB95}" destId="{3E07165F-9C74-4672-8D77-2BDC3777D7C9}" srcOrd="0" destOrd="0" presId="urn:microsoft.com/office/officeart/2005/8/layout/cycle3"/>
    <dgm:cxn modelId="{73C93691-B5B5-4D3E-8711-10FEFBD1A61F}" type="presParOf" srcId="{4607D46E-D09F-4124-86A4-5BE2B539DB95}" destId="{660FD5DA-FE18-4EC8-935F-32E3869311D9}" srcOrd="1" destOrd="0" presId="urn:microsoft.com/office/officeart/2005/8/layout/cycle3"/>
    <dgm:cxn modelId="{663FC05F-FE76-47A6-ADF7-EDEC091DDF10}" type="presParOf" srcId="{4607D46E-D09F-4124-86A4-5BE2B539DB95}" destId="{EF88A244-A2C5-48FA-B9F3-173A208AC7FB}" srcOrd="2" destOrd="0" presId="urn:microsoft.com/office/officeart/2005/8/layout/cycle3"/>
    <dgm:cxn modelId="{53F30649-B2F3-4700-B844-40B981A8BBDB}" type="presParOf" srcId="{4607D46E-D09F-4124-86A4-5BE2B539DB95}" destId="{D5568196-D243-4D56-A5F0-203E8E7A485E}" srcOrd="3" destOrd="0" presId="urn:microsoft.com/office/officeart/2005/8/layout/cycle3"/>
    <dgm:cxn modelId="{93501D32-4797-43B7-A7CC-2E5E537A3832}" type="presParOf" srcId="{4607D46E-D09F-4124-86A4-5BE2B539DB95}" destId="{5E3744FA-E13D-4A3F-819C-4E3635C7A658}" srcOrd="4" destOrd="0" presId="urn:microsoft.com/office/officeart/2005/8/layout/cycle3"/>
    <dgm:cxn modelId="{A67D8255-662C-42CD-8D73-34A345ABC9DE}" type="presParOf" srcId="{4607D46E-D09F-4124-86A4-5BE2B539DB95}" destId="{32B1A5EB-0FDB-4CD3-B701-6607817AE833}" srcOrd="5" destOrd="0" presId="urn:microsoft.com/office/officeart/2005/8/layout/cycle3"/>
    <dgm:cxn modelId="{3AF74389-C657-4097-87AF-9851538CD71C}" type="presParOf" srcId="{4607D46E-D09F-4124-86A4-5BE2B539DB95}" destId="{3A039977-E5A0-4EC0-9119-0FC791169E2A}" srcOrd="6" destOrd="0" presId="urn:microsoft.com/office/officeart/2005/8/layout/cycle3"/>
    <dgm:cxn modelId="{1EE998C0-5C52-4573-ABBB-A6DF8B608D3E}" type="presParOf" srcId="{4607D46E-D09F-4124-86A4-5BE2B539DB95}" destId="{95D75D8F-680F-4C67-BF1B-D1A9E6119C8F}" srcOrd="7" destOrd="0" presId="urn:microsoft.com/office/officeart/2005/8/layout/cycle3"/>
    <dgm:cxn modelId="{B40DAEE1-EAB3-4A6C-A379-E36F9852B7D9}" type="presParOf" srcId="{4607D46E-D09F-4124-86A4-5BE2B539DB95}" destId="{FF76F284-D425-4173-8B35-CA13EA9779B5}" srcOrd="8" destOrd="0" presId="urn:microsoft.com/office/officeart/2005/8/layout/cycle3"/>
    <dgm:cxn modelId="{BCDEB705-693A-474C-A7B9-E73C9A47B694}" type="presParOf" srcId="{4607D46E-D09F-4124-86A4-5BE2B539DB95}" destId="{32489B7B-0FF5-4873-B880-01053EB41D18}" srcOrd="9" destOrd="0" presId="urn:microsoft.com/office/officeart/2005/8/layout/cycle3"/>
    <dgm:cxn modelId="{6ACC8FAC-84BD-40DF-830F-4EFF6A61C7B0}" type="presParOf" srcId="{4607D46E-D09F-4124-86A4-5BE2B539DB95}" destId="{10EB1FDF-633F-4AB9-8FC1-BAE7A4B1FEDA}" srcOrd="10" destOrd="0" presId="urn:microsoft.com/office/officeart/2005/8/layout/cycle3"/>
    <dgm:cxn modelId="{3F90C6FF-D67D-47CA-B92D-466C557CA39A}" type="presParOf" srcId="{4607D46E-D09F-4124-86A4-5BE2B539DB95}" destId="{48D0D05E-E180-47C7-91B2-B87621EA2EF5}" srcOrd="11" destOrd="0" presId="urn:microsoft.com/office/officeart/2005/8/layout/cycle3"/>
    <dgm:cxn modelId="{384CC87D-67AD-4DED-8D3E-4BDE71BAD2D3}" type="presParOf" srcId="{4607D46E-D09F-4124-86A4-5BE2B539DB95}" destId="{7CE33670-EB24-4033-9823-D3D1A4B8DEA3}" srcOrd="12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0FD5DA-FE18-4EC8-935F-32E3869311D9}">
      <dsp:nvSpPr>
        <dsp:cNvPr id="0" name=""/>
        <dsp:cNvSpPr/>
      </dsp:nvSpPr>
      <dsp:spPr>
        <a:xfrm>
          <a:off x="1306708" y="117043"/>
          <a:ext cx="5679399" cy="5679399"/>
        </a:xfrm>
        <a:prstGeom prst="circularArrow">
          <a:avLst>
            <a:gd name="adj1" fmla="val 5544"/>
            <a:gd name="adj2" fmla="val 330680"/>
            <a:gd name="adj3" fmla="val 15009039"/>
            <a:gd name="adj4" fmla="val 16672310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07165F-9C74-4672-8D77-2BDC3777D7C9}">
      <dsp:nvSpPr>
        <dsp:cNvPr id="0" name=""/>
        <dsp:cNvSpPr/>
      </dsp:nvSpPr>
      <dsp:spPr>
        <a:xfrm>
          <a:off x="3495476" y="3153"/>
          <a:ext cx="1137046" cy="5685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Codebase</a:t>
          </a:r>
          <a:endParaRPr lang="en-US" sz="1200" kern="1200"/>
        </a:p>
      </dsp:txBody>
      <dsp:txXfrm>
        <a:off x="3523229" y="30906"/>
        <a:ext cx="1081540" cy="513017"/>
      </dsp:txXfrm>
    </dsp:sp>
    <dsp:sp modelId="{EF88A244-A2C5-48FA-B9F3-173A208AC7FB}">
      <dsp:nvSpPr>
        <dsp:cNvPr id="0" name=""/>
        <dsp:cNvSpPr/>
      </dsp:nvSpPr>
      <dsp:spPr>
        <a:xfrm>
          <a:off x="4706435" y="327628"/>
          <a:ext cx="1137046" cy="56852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Dependencies</a:t>
          </a:r>
          <a:endParaRPr lang="en-US" sz="1200" kern="1200"/>
        </a:p>
      </dsp:txBody>
      <dsp:txXfrm>
        <a:off x="4734188" y="355381"/>
        <a:ext cx="1081540" cy="513017"/>
      </dsp:txXfrm>
    </dsp:sp>
    <dsp:sp modelId="{D5568196-D243-4D56-A5F0-203E8E7A485E}">
      <dsp:nvSpPr>
        <dsp:cNvPr id="0" name=""/>
        <dsp:cNvSpPr/>
      </dsp:nvSpPr>
      <dsp:spPr>
        <a:xfrm>
          <a:off x="5592919" y="1214112"/>
          <a:ext cx="1137046" cy="56852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Config</a:t>
          </a:r>
          <a:endParaRPr lang="en-US" sz="1200" kern="1200"/>
        </a:p>
      </dsp:txBody>
      <dsp:txXfrm>
        <a:off x="5620672" y="1241865"/>
        <a:ext cx="1081540" cy="513017"/>
      </dsp:txXfrm>
    </dsp:sp>
    <dsp:sp modelId="{5E3744FA-E13D-4A3F-819C-4E3635C7A658}">
      <dsp:nvSpPr>
        <dsp:cNvPr id="0" name=""/>
        <dsp:cNvSpPr/>
      </dsp:nvSpPr>
      <dsp:spPr>
        <a:xfrm>
          <a:off x="5917395" y="2425071"/>
          <a:ext cx="1137046" cy="56852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Backing services</a:t>
          </a:r>
          <a:endParaRPr lang="en-US" sz="1200" kern="1200"/>
        </a:p>
      </dsp:txBody>
      <dsp:txXfrm>
        <a:off x="5945148" y="2452824"/>
        <a:ext cx="1081540" cy="513017"/>
      </dsp:txXfrm>
    </dsp:sp>
    <dsp:sp modelId="{32B1A5EB-0FDB-4CD3-B701-6607817AE833}">
      <dsp:nvSpPr>
        <dsp:cNvPr id="0" name=""/>
        <dsp:cNvSpPr/>
      </dsp:nvSpPr>
      <dsp:spPr>
        <a:xfrm>
          <a:off x="5592919" y="3636031"/>
          <a:ext cx="1137046" cy="56852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Build, release, run</a:t>
          </a:r>
          <a:endParaRPr lang="en-US" sz="1200" kern="1200"/>
        </a:p>
      </dsp:txBody>
      <dsp:txXfrm>
        <a:off x="5620672" y="3663784"/>
        <a:ext cx="1081540" cy="513017"/>
      </dsp:txXfrm>
    </dsp:sp>
    <dsp:sp modelId="{3A039977-E5A0-4EC0-9119-0FC791169E2A}">
      <dsp:nvSpPr>
        <dsp:cNvPr id="0" name=""/>
        <dsp:cNvSpPr/>
      </dsp:nvSpPr>
      <dsp:spPr>
        <a:xfrm>
          <a:off x="4706435" y="4522514"/>
          <a:ext cx="1137046" cy="5685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Processes</a:t>
          </a:r>
          <a:endParaRPr lang="en-US" sz="1200" kern="1200"/>
        </a:p>
      </dsp:txBody>
      <dsp:txXfrm>
        <a:off x="4734188" y="4550267"/>
        <a:ext cx="1081540" cy="513017"/>
      </dsp:txXfrm>
    </dsp:sp>
    <dsp:sp modelId="{95D75D8F-680F-4C67-BF1B-D1A9E6119C8F}">
      <dsp:nvSpPr>
        <dsp:cNvPr id="0" name=""/>
        <dsp:cNvSpPr/>
      </dsp:nvSpPr>
      <dsp:spPr>
        <a:xfrm>
          <a:off x="3495476" y="4846990"/>
          <a:ext cx="1137046" cy="56852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Port binding</a:t>
          </a:r>
          <a:endParaRPr lang="en-US" sz="1200" kern="1200"/>
        </a:p>
      </dsp:txBody>
      <dsp:txXfrm>
        <a:off x="3523229" y="4874743"/>
        <a:ext cx="1081540" cy="513017"/>
      </dsp:txXfrm>
    </dsp:sp>
    <dsp:sp modelId="{FF76F284-D425-4173-8B35-CA13EA9779B5}">
      <dsp:nvSpPr>
        <dsp:cNvPr id="0" name=""/>
        <dsp:cNvSpPr/>
      </dsp:nvSpPr>
      <dsp:spPr>
        <a:xfrm>
          <a:off x="2284517" y="4522514"/>
          <a:ext cx="1137046" cy="56852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Concurrency</a:t>
          </a:r>
          <a:endParaRPr lang="en-US" sz="1200" kern="1200"/>
        </a:p>
      </dsp:txBody>
      <dsp:txXfrm>
        <a:off x="2312270" y="4550267"/>
        <a:ext cx="1081540" cy="513017"/>
      </dsp:txXfrm>
    </dsp:sp>
    <dsp:sp modelId="{32489B7B-0FF5-4873-B880-01053EB41D18}">
      <dsp:nvSpPr>
        <dsp:cNvPr id="0" name=""/>
        <dsp:cNvSpPr/>
      </dsp:nvSpPr>
      <dsp:spPr>
        <a:xfrm>
          <a:off x="1398033" y="3636031"/>
          <a:ext cx="1137046" cy="56852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Disposability</a:t>
          </a:r>
          <a:endParaRPr lang="en-US" sz="1200" kern="1200"/>
        </a:p>
      </dsp:txBody>
      <dsp:txXfrm>
        <a:off x="1425786" y="3663784"/>
        <a:ext cx="1081540" cy="513017"/>
      </dsp:txXfrm>
    </dsp:sp>
    <dsp:sp modelId="{10EB1FDF-633F-4AB9-8FC1-BAE7A4B1FEDA}">
      <dsp:nvSpPr>
        <dsp:cNvPr id="0" name=""/>
        <dsp:cNvSpPr/>
      </dsp:nvSpPr>
      <dsp:spPr>
        <a:xfrm>
          <a:off x="1073557" y="2425071"/>
          <a:ext cx="1137046" cy="56852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Dev/prod parity</a:t>
          </a:r>
          <a:endParaRPr lang="en-US" sz="1200" kern="1200"/>
        </a:p>
      </dsp:txBody>
      <dsp:txXfrm>
        <a:off x="1101310" y="2452824"/>
        <a:ext cx="1081540" cy="513017"/>
      </dsp:txXfrm>
    </dsp:sp>
    <dsp:sp modelId="{48D0D05E-E180-47C7-91B2-B87621EA2EF5}">
      <dsp:nvSpPr>
        <dsp:cNvPr id="0" name=""/>
        <dsp:cNvSpPr/>
      </dsp:nvSpPr>
      <dsp:spPr>
        <a:xfrm>
          <a:off x="1398033" y="1214112"/>
          <a:ext cx="1137046" cy="5685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Logs</a:t>
          </a:r>
          <a:endParaRPr lang="en-US" sz="1200" kern="1200"/>
        </a:p>
      </dsp:txBody>
      <dsp:txXfrm>
        <a:off x="1425786" y="1241865"/>
        <a:ext cx="1081540" cy="513017"/>
      </dsp:txXfrm>
    </dsp:sp>
    <dsp:sp modelId="{7CE33670-EB24-4033-9823-D3D1A4B8DEA3}">
      <dsp:nvSpPr>
        <dsp:cNvPr id="0" name=""/>
        <dsp:cNvSpPr/>
      </dsp:nvSpPr>
      <dsp:spPr>
        <a:xfrm>
          <a:off x="2284517" y="327628"/>
          <a:ext cx="1137046" cy="56852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Admin processes</a:t>
          </a:r>
          <a:endParaRPr lang="en-US" sz="1200" kern="1200"/>
        </a:p>
      </dsp:txBody>
      <dsp:txXfrm>
        <a:off x="2312270" y="355381"/>
        <a:ext cx="1081540" cy="513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F909176-B8EA-41DD-8F92-1C989DF343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Sopra Steria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DC9821C-F7AD-4360-B041-FD7C83E573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9990E-EF74-4690-9C49-66B753ABCBE5}" type="datetimeFigureOut">
              <a:rPr lang="fr-FR" smtClean="0"/>
              <a:t>13/11/2025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8CF8D4-1618-452C-887D-A91AC8FC95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Intitulé du document - Sopra Steria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C10792-DA87-4BDA-BA6B-D87502BBBF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A86D7-3F34-4350-90B7-F3AF3732A6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858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Sopra Steria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15751-71F6-48FA-9E72-AC2A9C8346A7}" type="datetimeFigureOut">
              <a:rPr lang="fr-FR" smtClean="0"/>
              <a:t>13/11/2025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0562" y="4785598"/>
            <a:ext cx="5444490" cy="3915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Intitulé du document - Sopra Steria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9E83D-10BD-4912-838C-C14C2B9472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445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fr/topics/cloud-computing/what-is-private-cloud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343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Pleins de définitions du cloud sur Internet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NIST : </a:t>
            </a:r>
            <a:r>
              <a:rPr lang="en-US" b="0" i="0" dirty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National Institute of Standards and Technology – </a:t>
            </a:r>
            <a:r>
              <a:rPr lang="en-US" b="0" i="0" dirty="0" err="1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agence</a:t>
            </a:r>
            <a:r>
              <a:rPr lang="en-US" b="0" i="0" dirty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 US -&gt; definition </a:t>
            </a:r>
            <a:r>
              <a:rPr lang="en-US" b="0" i="0" dirty="0" err="1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utilisée</a:t>
            </a:r>
            <a:r>
              <a:rPr lang="en-US" b="0" i="0" dirty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 pour la suite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On </a:t>
            </a:r>
            <a:r>
              <a:rPr lang="en-US" b="0" i="0" dirty="0" err="1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va</a:t>
            </a:r>
            <a:r>
              <a:rPr lang="en-US" b="0" i="0" dirty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 se baser dessus pour la suite</a:t>
            </a:r>
            <a:endParaRPr lang="fr-FR" b="0" i="0" dirty="0">
              <a:solidFill>
                <a:srgbClr val="122959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480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6314" indent="-96314"/>
            <a:r>
              <a:rPr lang="fr-FR" baseline="0" dirty="0"/>
              <a:t>5 caractéristiques si rempli </a:t>
            </a:r>
            <a:r>
              <a:rPr lang="fr-FR" baseline="0" dirty="0">
                <a:sym typeface="Wingdings" panose="05000000000000000000" pitchFamily="2" charset="2"/>
              </a:rPr>
              <a:t> cloud</a:t>
            </a:r>
          </a:p>
          <a:p>
            <a:pPr marL="96314" indent="-96314"/>
            <a:r>
              <a:rPr lang="fr-FR" baseline="0" dirty="0">
                <a:sym typeface="Wingdings" panose="05000000000000000000" pitchFamily="2" charset="2"/>
              </a:rPr>
              <a:t>- Libre-service</a:t>
            </a:r>
          </a:p>
          <a:p>
            <a:pPr marL="192627" lvl="1" indent="-96314" defTabSz="679195">
              <a:defRPr/>
            </a:pPr>
            <a:r>
              <a:rPr lang="fr-FR" dirty="0"/>
              <a:t>Pas besoin de faire intervenir de ressource externe</a:t>
            </a:r>
            <a:r>
              <a:rPr lang="fr-FR" baseline="0" dirty="0"/>
              <a:t> </a:t>
            </a:r>
            <a:r>
              <a:rPr lang="fr-FR" dirty="0"/>
              <a:t>pour obtenir les ressources</a:t>
            </a:r>
            <a:r>
              <a:rPr lang="fr-FR" baseline="0" dirty="0"/>
              <a:t> (ticket par ex, </a:t>
            </a:r>
            <a:r>
              <a:rPr lang="fr-FR" baseline="0" dirty="0" err="1"/>
              <a:t>etc</a:t>
            </a:r>
            <a:r>
              <a:rPr lang="fr-FR" baseline="0" dirty="0"/>
              <a:t>).</a:t>
            </a:r>
          </a:p>
          <a:p>
            <a:pPr marL="192627" lvl="1" indent="-96314" defTabSz="679195">
              <a:defRPr/>
            </a:pPr>
            <a:r>
              <a:rPr lang="fr-FR" baseline="0" dirty="0"/>
              <a:t>Pas de latences dues à l’humain -&gt; Ex : on demande une VM, elle est disponible quelques minutes plus tard</a:t>
            </a:r>
          </a:p>
          <a:p>
            <a:pPr marL="96314" indent="-96314"/>
            <a:r>
              <a:rPr lang="fr-FR" baseline="0" dirty="0"/>
              <a:t>- Mise en commun, mutualisation</a:t>
            </a:r>
          </a:p>
          <a:p>
            <a:pPr marL="192627" marR="0" lvl="1" indent="-9631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/>
              <a:t>Ressource partagée, pour plusieurs personnes, permet de réduire les couts -&gt; Mutualisation pour optimiser les ressources physiques</a:t>
            </a:r>
          </a:p>
          <a:p>
            <a:pPr marL="192627" lvl="1" indent="-96314"/>
            <a:r>
              <a:rPr lang="fr-FR" baseline="0" dirty="0"/>
              <a:t>Ex : En journée, les applications liées aux entreprises (Office 365) vont plus consommer alors que le soir on va avoir des Netflix/Twitch/</a:t>
            </a:r>
            <a:r>
              <a:rPr lang="fr-FR" baseline="0" dirty="0" err="1"/>
              <a:t>Youtube</a:t>
            </a:r>
            <a:endParaRPr lang="fr-FR" baseline="0" dirty="0"/>
          </a:p>
          <a:p>
            <a:pPr marL="96314" indent="-96314"/>
            <a:r>
              <a:rPr lang="fr-FR" baseline="0" dirty="0"/>
              <a:t>- L’accès à un réseau, universelle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fr-FR" b="0" i="0" baseline="0" dirty="0">
                <a:solidFill>
                  <a:srgbClr val="212529"/>
                </a:solidFill>
                <a:effectLst/>
                <a:latin typeface="-apple-system"/>
              </a:rPr>
              <a:t>  </a:t>
            </a:r>
            <a:r>
              <a:rPr lang="fr-FR" b="0" i="0" dirty="0">
                <a:solidFill>
                  <a:srgbClr val="212529"/>
                </a:solidFill>
                <a:effectLst/>
                <a:latin typeface="-apple-system"/>
              </a:rPr>
              <a:t>Ces centres de traitement sont généralement raccordés directement sur le backbone Internet pour bénéficier d’une excellente connectivité.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212529"/>
                </a:solidFill>
                <a:effectLst/>
                <a:latin typeface="-apple-system"/>
              </a:rPr>
              <a:t>  Les grands fournisseurs répartissent les centres de traitement sur la planète pour fournir un accès aux systèmes en moins de quelques dizaines de ms de n’importe quel endroit.</a:t>
            </a:r>
          </a:p>
          <a:p>
            <a:pPr marL="96314" indent="-96314"/>
            <a:r>
              <a:rPr lang="fr-FR" baseline="0" dirty="0"/>
              <a:t>- Mesurable, via des outils, facturable, voir ce que on a consommé et donc le cout</a:t>
            </a:r>
          </a:p>
          <a:p>
            <a:pPr marL="96314" indent="-96314"/>
            <a:r>
              <a:rPr lang="fr-FR" baseline="0" dirty="0"/>
              <a:t>  Paiement en fonction de ce que l’on utilise et pas plus</a:t>
            </a:r>
            <a:endParaRPr lang="fr-FR" dirty="0"/>
          </a:p>
          <a:p>
            <a:pPr marL="96314" indent="-96314"/>
            <a:r>
              <a:rPr lang="fr-FR" dirty="0"/>
              <a:t>- Elasticité</a:t>
            </a:r>
          </a:p>
          <a:p>
            <a:pPr marL="192627" lvl="1" indent="-96314"/>
            <a:r>
              <a:rPr lang="fr-FR" dirty="0"/>
              <a:t>Augmenter ou</a:t>
            </a:r>
            <a:r>
              <a:rPr lang="fr-FR" baseline="0" dirty="0"/>
              <a:t> diminuer les ressources nécessaires à un instant t </a:t>
            </a:r>
          </a:p>
          <a:p>
            <a:pPr marL="192627" lvl="1" indent="-96314"/>
            <a:r>
              <a:rPr lang="fr-FR" baseline="0" dirty="0"/>
              <a:t>-&gt; pouvoir encaisser des charges variables : moins de charges la nuit ou des charges liées à des événements (</a:t>
            </a:r>
            <a:r>
              <a:rPr lang="fr-FR" baseline="0" dirty="0" err="1"/>
              <a:t>BlackFriday</a:t>
            </a:r>
            <a:r>
              <a:rPr lang="fr-FR" baseline="0" dirty="0"/>
              <a:t>, événements sportifs)</a:t>
            </a:r>
          </a:p>
          <a:p>
            <a:pPr marL="192627" lvl="1" indent="-96314"/>
            <a:r>
              <a:rPr lang="fr-FR" baseline="0" dirty="0"/>
              <a:t>-&gt; Payer uniquement ce que l’on a besoin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6327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dirty="0"/>
              <a:t>3 modèles, suivant les besoins</a:t>
            </a:r>
          </a:p>
          <a:p>
            <a:pPr marL="171450" lvl="0" indent="-171450">
              <a:buFontTx/>
              <a:buChar char="-"/>
            </a:pPr>
            <a:r>
              <a:rPr lang="fr-FR" dirty="0"/>
              <a:t>As</a:t>
            </a:r>
            <a:r>
              <a:rPr lang="fr-FR" baseline="0" dirty="0"/>
              <a:t> a service </a:t>
            </a:r>
            <a:r>
              <a:rPr lang="fr-FR" baseline="0" dirty="0">
                <a:sym typeface="Wingdings" panose="05000000000000000000" pitchFamily="2" charset="2"/>
              </a:rPr>
              <a:t> signifie qu’un tiers se charge de fournir des services de cloud </a:t>
            </a:r>
            <a:r>
              <a:rPr lang="fr-FR" baseline="0" dirty="0" err="1">
                <a:sym typeface="Wingdings" panose="05000000000000000000" pitchFamily="2" charset="2"/>
              </a:rPr>
              <a:t>computing</a:t>
            </a:r>
            <a:endParaRPr lang="fr-FR" baseline="0" dirty="0">
              <a:sym typeface="Wingdings" panose="05000000000000000000" pitchFamily="2" charset="2"/>
            </a:endParaRPr>
          </a:p>
          <a:p>
            <a:pPr lvl="2"/>
            <a:endParaRPr lang="fr-FR" baseline="0" dirty="0">
              <a:sym typeface="Wingdings" panose="05000000000000000000" pitchFamily="2" charset="2"/>
            </a:endParaRPr>
          </a:p>
          <a:p>
            <a:pPr lvl="2"/>
            <a:endParaRPr lang="fr-FR" dirty="0"/>
          </a:p>
          <a:p>
            <a:pPr lvl="0"/>
            <a:r>
              <a:rPr lang="fr-FR" dirty="0"/>
              <a:t>IAAS</a:t>
            </a:r>
          </a:p>
          <a:p>
            <a:pPr marL="171450" lvl="0" indent="-171450">
              <a:buFontTx/>
              <a:buChar char="-"/>
            </a:pPr>
            <a:r>
              <a:rPr lang="fr-FR" dirty="0"/>
              <a:t>Proche d’une infrastructure</a:t>
            </a:r>
            <a:r>
              <a:rPr lang="fr-FR" baseline="0" dirty="0"/>
              <a:t> sur site</a:t>
            </a:r>
          </a:p>
          <a:p>
            <a:pPr marL="171450" lvl="0" indent="-171450">
              <a:buFontTx/>
              <a:buChar char="-"/>
            </a:pPr>
            <a:r>
              <a:rPr lang="fr-FR" baseline="0" dirty="0"/>
              <a:t>Le tiers fournit le stockage, serveurs, virtualisation</a:t>
            </a:r>
            <a:endParaRPr lang="fr-FR" dirty="0"/>
          </a:p>
          <a:p>
            <a:pPr marL="0" lvl="1" indent="-268012">
              <a:buFont typeface="Wingdings" panose="05000000000000000000" pitchFamily="2" charset="2"/>
              <a:buChar char="à"/>
            </a:pPr>
            <a:r>
              <a:rPr lang="fr-FR" baseline="0" dirty="0">
                <a:sym typeface="Wingdings" panose="05000000000000000000" pitchFamily="2" charset="2"/>
              </a:rPr>
              <a:t>Création de l’infra, VM, firewall, stockage</a:t>
            </a:r>
          </a:p>
          <a:p>
            <a:pPr marL="0" lvl="1" indent="-268012">
              <a:buFont typeface="Wingdings" panose="05000000000000000000" pitchFamily="2" charset="2"/>
              <a:buChar char="à"/>
            </a:pPr>
            <a:r>
              <a:rPr lang="fr-FR" baseline="0" dirty="0">
                <a:sym typeface="Wingdings" panose="05000000000000000000" pitchFamily="2" charset="2"/>
              </a:rPr>
              <a:t>Le client peut alors créer des VM, et gérer l’os, la sécu, les composants à installer et à déployer, data et middleware	</a:t>
            </a:r>
          </a:p>
          <a:p>
            <a:pPr lvl="0"/>
            <a:r>
              <a:rPr lang="fr-FR" baseline="0" dirty="0">
                <a:sym typeface="Wingdings" panose="05000000000000000000" pitchFamily="2" charset="2"/>
              </a:rPr>
              <a:t>- Dispo de VM à la demande, idem pour la supprimer</a:t>
            </a:r>
          </a:p>
          <a:p>
            <a:pPr lvl="0"/>
            <a:endParaRPr lang="fr-FR" baseline="0" dirty="0">
              <a:sym typeface="Wingdings" panose="05000000000000000000" pitchFamily="2" charset="2"/>
            </a:endParaRPr>
          </a:p>
          <a:p>
            <a:pPr lvl="0"/>
            <a:r>
              <a:rPr lang="fr-FR" baseline="0" dirty="0">
                <a:sym typeface="Wingdings" panose="05000000000000000000" pitchFamily="2" charset="2"/>
              </a:rPr>
              <a:t>Ex : tous les </a:t>
            </a:r>
            <a:r>
              <a:rPr lang="fr-FR" baseline="0" dirty="0" err="1">
                <a:sym typeface="Wingdings" panose="05000000000000000000" pitchFamily="2" charset="2"/>
              </a:rPr>
              <a:t>clouders</a:t>
            </a:r>
            <a:r>
              <a:rPr lang="fr-FR" baseline="0" dirty="0">
                <a:sym typeface="Wingdings" panose="05000000000000000000" pitchFamily="2" charset="2"/>
              </a:rPr>
              <a:t> proposent une solution – c’est la base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624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6314" indent="-96314" defTabSz="679195">
              <a:defRPr/>
            </a:pPr>
            <a:r>
              <a:rPr lang="fr-FR" baseline="0"/>
              <a:t>- Déploiement un env pour déployer des applications Java, des conteneurs Docker</a:t>
            </a:r>
            <a:endParaRPr lang="fr-F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- Le tiers</a:t>
            </a:r>
            <a:r>
              <a:rPr lang="fr-FR" baseline="0"/>
              <a:t> fournit matériel et logiciels ou fournit une pile de solution ou un service. La mise à jour des logiciels offert par le tiers sont gérées par ce tiers, cela permet de se concentrer sur le code</a:t>
            </a:r>
          </a:p>
          <a:p>
            <a:r>
              <a:rPr lang="fr-FR" baseline="0"/>
              <a:t>- Permet au client de développer et de gérer intégrer des applications sans avoir à gérer l’infra et la plateforme de travail</a:t>
            </a:r>
          </a:p>
          <a:p>
            <a:endParaRPr lang="fr-FR" baseline="0"/>
          </a:p>
          <a:p>
            <a:r>
              <a:rPr lang="fr-FR" baseline="0"/>
              <a:t>- Ex de </a:t>
            </a:r>
            <a:r>
              <a:rPr lang="fr-FR" baseline="0" err="1"/>
              <a:t>paas</a:t>
            </a:r>
            <a:r>
              <a:rPr lang="fr-FR" baseline="0"/>
              <a:t> : </a:t>
            </a:r>
            <a:r>
              <a:rPr lang="fr-FR" baseline="0" err="1"/>
              <a:t>aws</a:t>
            </a:r>
            <a:r>
              <a:rPr lang="fr-FR" baseline="0"/>
              <a:t> </a:t>
            </a:r>
            <a:r>
              <a:rPr lang="fr-FR" baseline="0" err="1"/>
              <a:t>elastic</a:t>
            </a:r>
            <a:r>
              <a:rPr lang="fr-FR" baseline="0"/>
              <a:t> </a:t>
            </a:r>
            <a:r>
              <a:rPr lang="fr-FR" baseline="0" err="1"/>
              <a:t>beanstalk</a:t>
            </a:r>
            <a:r>
              <a:rPr lang="fr-FR" baseline="0"/>
              <a:t>, google app engine </a:t>
            </a:r>
            <a:r>
              <a:rPr lang="fr-FR" baseline="0" err="1"/>
              <a:t>openshift</a:t>
            </a:r>
            <a:r>
              <a:rPr lang="fr-FR" baseline="0"/>
              <a:t> (plateforme de conception google pour créer des app web simplement)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5770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err="1"/>
              <a:t>Offre</a:t>
            </a:r>
            <a:r>
              <a:rPr lang="en-US"/>
              <a:t> des services, </a:t>
            </a:r>
            <a:r>
              <a:rPr lang="en-US" err="1"/>
              <a:t>généralement</a:t>
            </a:r>
            <a:r>
              <a:rPr lang="en-US"/>
              <a:t> public,</a:t>
            </a:r>
            <a:r>
              <a:rPr lang="en-US" baseline="0"/>
              <a:t> ex : office, </a:t>
            </a:r>
            <a:r>
              <a:rPr lang="en-US" baseline="0" err="1"/>
              <a:t>gmail</a:t>
            </a:r>
            <a:r>
              <a:rPr lang="en-US" baseline="0"/>
              <a:t>,</a:t>
            </a:r>
          </a:p>
          <a:p>
            <a:pPr lvl="0"/>
            <a:r>
              <a:rPr lang="en-US" baseline="0"/>
              <a:t>Tout </a:t>
            </a:r>
            <a:r>
              <a:rPr lang="en-US" baseline="0" err="1"/>
              <a:t>est</a:t>
            </a:r>
            <a:r>
              <a:rPr lang="en-US" baseline="0"/>
              <a:t> </a:t>
            </a:r>
            <a:r>
              <a:rPr lang="en-US" baseline="0" err="1"/>
              <a:t>géré</a:t>
            </a:r>
            <a:r>
              <a:rPr lang="en-US" baseline="0"/>
              <a:t> par le </a:t>
            </a:r>
            <a:r>
              <a:rPr lang="en-US" baseline="0" err="1"/>
              <a:t>fournisseur</a:t>
            </a:r>
            <a:r>
              <a:rPr lang="en-US" baseline="0"/>
              <a:t> : les </a:t>
            </a:r>
            <a:r>
              <a:rPr lang="en-US" baseline="0" err="1"/>
              <a:t>serveurs</a:t>
            </a:r>
            <a:r>
              <a:rPr lang="en-US" baseline="0"/>
              <a:t> physique, le reseau, les VMs, les bases de </a:t>
            </a:r>
            <a:r>
              <a:rPr lang="en-US" baseline="0" err="1"/>
              <a:t>données</a:t>
            </a:r>
            <a:r>
              <a:rPr lang="en-US" baseline="0"/>
              <a:t>, les applications, les </a:t>
            </a:r>
            <a:r>
              <a:rPr lang="en-US" baseline="0" err="1"/>
              <a:t>màj</a:t>
            </a:r>
            <a:r>
              <a:rPr lang="en-US" baseline="0"/>
              <a:t>. Le client ne </a:t>
            </a:r>
            <a:r>
              <a:rPr lang="en-US" baseline="0" err="1"/>
              <a:t>voit</a:t>
            </a:r>
            <a:r>
              <a:rPr lang="en-US" baseline="0"/>
              <a:t> que son application au travers d’un </a:t>
            </a:r>
            <a:r>
              <a:rPr lang="en-US" baseline="0" err="1"/>
              <a:t>navigateur</a:t>
            </a:r>
            <a:r>
              <a:rPr lang="en-US" baseline="0"/>
              <a:t> </a:t>
            </a:r>
          </a:p>
          <a:p>
            <a:pPr lvl="0"/>
            <a:endParaRPr lang="en-US" baseline="0"/>
          </a:p>
          <a:p>
            <a:pPr lvl="0"/>
            <a:r>
              <a:rPr lang="en-US" baseline="0"/>
              <a:t>Ex: </a:t>
            </a:r>
            <a:r>
              <a:rPr lang="en-US" baseline="0" err="1"/>
              <a:t>dropbox</a:t>
            </a:r>
            <a:r>
              <a:rPr lang="en-US" baseline="0"/>
              <a:t>, google apps…</a:t>
            </a:r>
            <a:endParaRPr lang="en-US"/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827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Sur internet, on trouve des références à d’autres </a:t>
            </a:r>
            <a:r>
              <a:rPr lang="fr-FR" dirty="0" err="1"/>
              <a:t>aaS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Wikipedia</a:t>
            </a:r>
            <a:r>
              <a:rPr lang="fr-FR" dirty="0"/>
              <a:t> (https://en.wikipedia.org/wiki/As_a_service) a une page qui en liste &gt;30, et certains acronymes donnent ont plusieurs significations.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Ex : </a:t>
            </a:r>
            <a:r>
              <a:rPr lang="fr-FR" dirty="0" err="1"/>
              <a:t>DaaS</a:t>
            </a:r>
            <a:r>
              <a:rPr lang="fr-FR" dirty="0"/>
              <a:t> Data ou Desktop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Deux à retenir 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CaaS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Vs PaaS : sur le PaaS on ne contrôle pas l’OS et la stack d’exécution. Sur les conteneurs, on a la main. Se situe donc entre le IaaS et le PaaS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FaaS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Une fonction/bout de code. Le fournisseur se charge de le compiler/packager/déployer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Vs PaaS : on est sur du </a:t>
            </a:r>
            <a:r>
              <a:rPr lang="fr-FR" dirty="0" err="1"/>
              <a:t>serverless</a:t>
            </a:r>
            <a:r>
              <a:rPr lang="fr-FR" dirty="0"/>
              <a:t> – le fournisseur se charge de lancer les serveurs quand nécessaire/ de </a:t>
            </a:r>
            <a:r>
              <a:rPr lang="fr-FR" dirty="0" err="1"/>
              <a:t>scaler</a:t>
            </a:r>
            <a:r>
              <a:rPr lang="fr-FR" dirty="0"/>
              <a:t>/lorsqu’il n’y a pas de requête, aucun process tourne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4417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/>
              <a:t>On </a:t>
            </a:r>
            <a:r>
              <a:rPr lang="fr-FR" baseline="0" dirty="0" err="1"/>
              <a:t>premise</a:t>
            </a:r>
            <a:r>
              <a:rPr lang="fr-FR" baseline="0" dirty="0"/>
              <a:t> : classique, modèle entreprise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Vers la gauche :  je dois gérer mon infra, plus de chose à maintenir de nous-même avec mon archi</a:t>
            </a:r>
          </a:p>
          <a:p>
            <a:pPr marL="0" indent="0">
              <a:buNone/>
            </a:pPr>
            <a:r>
              <a:rPr lang="fr-FR" dirty="0"/>
              <a:t>Vers</a:t>
            </a:r>
            <a:r>
              <a:rPr lang="fr-FR" baseline="0" dirty="0"/>
              <a:t> la droite :  je me concentre sur le cœur de métier, délivrer des services, je m’appuie sur le client cloud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/>
              <a:t>Plus on va vers la droite moins le client doit s’occuper des couches basses, </a:t>
            </a:r>
            <a:r>
              <a:rPr lang="fr-FR" baseline="0" dirty="0" err="1"/>
              <a:t>paas</a:t>
            </a:r>
            <a:r>
              <a:rPr lang="fr-FR" baseline="0" dirty="0"/>
              <a:t> : on ne gère plus la maj d’os </a:t>
            </a:r>
            <a:r>
              <a:rPr lang="fr-FR" baseline="0" dirty="0" err="1"/>
              <a:t>etc</a:t>
            </a:r>
            <a:endParaRPr lang="fr-FR" baseline="0" dirty="0"/>
          </a:p>
          <a:p>
            <a:pPr marL="0" indent="0">
              <a:buNone/>
            </a:pPr>
            <a:endParaRPr lang="fr-FR" baseline="0" dirty="0"/>
          </a:p>
          <a:p>
            <a:r>
              <a:rPr lang="fr-FR" dirty="0"/>
              <a:t>CAPEX / OPEX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9976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Souveraineté sur les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/>
              <a:t>Cloud </a:t>
            </a:r>
            <a:r>
              <a:rPr lang="fr-FR" err="1"/>
              <a:t>Act</a:t>
            </a:r>
            <a:r>
              <a:rPr lang="fr-FR"/>
              <a:t> : justice américaine peu avoir accès aux données </a:t>
            </a:r>
            <a:r>
              <a:rPr lang="fr-FR" err="1"/>
              <a:t>overseas</a:t>
            </a:r>
            <a:r>
              <a:rPr lang="fr-FR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/>
              <a:t>Patriot </a:t>
            </a:r>
            <a:r>
              <a:rPr lang="fr-FR" err="1"/>
              <a:t>Act</a:t>
            </a:r>
            <a:r>
              <a:rPr lang="fr-FR"/>
              <a:t> : agence de sécurité dans le cadre d’enquête terroriste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/>
              <a:t>-&gt; Pose une vraie question pour les données sensibles – Est-on prêt à accepter que les données puissent être accédées par des entités étrangères 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/>
              <a:t>Exemple : Doctolib en 2020 en plein COVID – chez AWS – Conseil d’état (plus haute juridiction admin) en faveur de Doctolib chiffrait les données sur les datacenters de AWS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5106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i="0" dirty="0">
                <a:solidFill>
                  <a:srgbClr val="151515"/>
                </a:solidFill>
                <a:effectLst/>
                <a:latin typeface="RedHatText"/>
              </a:rPr>
              <a:t>Les </a:t>
            </a:r>
            <a:r>
              <a:rPr lang="fr-FR" i="0" u="none" strike="noStrike" dirty="0" err="1">
                <a:solidFill>
                  <a:srgbClr val="0066CC"/>
                </a:solidFill>
                <a:effectLst/>
                <a:latin typeface="RedHatText"/>
                <a:hlinkClick r:id="rId3"/>
              </a:rPr>
              <a:t>clouds</a:t>
            </a:r>
            <a:r>
              <a:rPr lang="fr-FR" i="0" u="none" strike="noStrike" dirty="0">
                <a:solidFill>
                  <a:srgbClr val="0066CC"/>
                </a:solidFill>
                <a:effectLst/>
                <a:latin typeface="RedHatText"/>
                <a:hlinkClick r:id="rId3"/>
              </a:rPr>
              <a:t> privés</a:t>
            </a:r>
            <a:r>
              <a:rPr lang="fr-FR" i="0" dirty="0">
                <a:solidFill>
                  <a:srgbClr val="151515"/>
                </a:solidFill>
                <a:effectLst/>
                <a:latin typeface="RedHatText"/>
              </a:rPr>
              <a:t> sont généralement définis comme des environnements cloud spécifiques à un utilisateur final ou à un groupe, et sont habituellement exécutés derrière le pare-feu de l'utilisateur ou du groupe. </a:t>
            </a:r>
          </a:p>
          <a:p>
            <a:pPr algn="l"/>
            <a:r>
              <a:rPr lang="fr-FR" i="0" dirty="0">
                <a:solidFill>
                  <a:srgbClr val="151515"/>
                </a:solidFill>
                <a:effectLst/>
                <a:latin typeface="RedHatText"/>
              </a:rPr>
              <a:t>Tous les </a:t>
            </a:r>
            <a:r>
              <a:rPr lang="fr-FR" i="0" dirty="0" err="1">
                <a:solidFill>
                  <a:srgbClr val="151515"/>
                </a:solidFill>
                <a:effectLst/>
                <a:latin typeface="RedHatText"/>
              </a:rPr>
              <a:t>clouds</a:t>
            </a:r>
            <a:r>
              <a:rPr lang="fr-FR" i="0" dirty="0">
                <a:solidFill>
                  <a:srgbClr val="151515"/>
                </a:solidFill>
                <a:effectLst/>
                <a:latin typeface="RedHatText"/>
              </a:rPr>
              <a:t> deviennent des </a:t>
            </a:r>
            <a:r>
              <a:rPr lang="fr-FR" i="0" dirty="0" err="1">
                <a:solidFill>
                  <a:srgbClr val="151515"/>
                </a:solidFill>
                <a:effectLst/>
                <a:latin typeface="RedHatText"/>
              </a:rPr>
              <a:t>clouds</a:t>
            </a:r>
            <a:r>
              <a:rPr lang="fr-FR" i="0" dirty="0">
                <a:solidFill>
                  <a:srgbClr val="151515"/>
                </a:solidFill>
                <a:effectLst/>
                <a:latin typeface="RedHatText"/>
              </a:rPr>
              <a:t> privés lorsque l'infrastructure informatique sous-jacente est spécifique à un client unique, avec un accès entièrement isolé.</a:t>
            </a:r>
          </a:p>
          <a:p>
            <a:pPr algn="l"/>
            <a:r>
              <a:rPr lang="fr-FR" i="0" dirty="0">
                <a:solidFill>
                  <a:srgbClr val="151515"/>
                </a:solidFill>
                <a:effectLst/>
                <a:latin typeface="RedHatText"/>
              </a:rPr>
              <a:t>Les </a:t>
            </a:r>
            <a:r>
              <a:rPr lang="fr-FR" i="0" dirty="0" err="1">
                <a:solidFill>
                  <a:srgbClr val="151515"/>
                </a:solidFill>
                <a:effectLst/>
                <a:latin typeface="RedHatText"/>
              </a:rPr>
              <a:t>clouds</a:t>
            </a:r>
            <a:r>
              <a:rPr lang="fr-FR" i="0" dirty="0">
                <a:solidFill>
                  <a:srgbClr val="151515"/>
                </a:solidFill>
                <a:effectLst/>
                <a:latin typeface="RedHatText"/>
              </a:rPr>
              <a:t> privés peuvent être hébergées dans des datacenters hors site et loués à des fournisseurs, ce qui rend les règles relatives à l'emplacement et à la propriété obsolètes. Cette tendance a fait naître différents sous-types de </a:t>
            </a:r>
            <a:r>
              <a:rPr lang="fr-FR" i="0" dirty="0" err="1">
                <a:solidFill>
                  <a:srgbClr val="151515"/>
                </a:solidFill>
                <a:effectLst/>
                <a:latin typeface="RedHatText"/>
              </a:rPr>
              <a:t>clouds</a:t>
            </a:r>
            <a:r>
              <a:rPr lang="fr-FR" i="0" dirty="0">
                <a:solidFill>
                  <a:srgbClr val="151515"/>
                </a:solidFill>
                <a:effectLst/>
                <a:latin typeface="RedHatText"/>
              </a:rPr>
              <a:t> privés, notamment :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4579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La définition peut varier</a:t>
            </a:r>
          </a:p>
          <a:p>
            <a:pPr marL="171450" indent="-171450">
              <a:buFontTx/>
              <a:buChar char="-"/>
            </a:pPr>
            <a:r>
              <a:rPr lang="fr-FR"/>
              <a:t>Un cloud public + privé</a:t>
            </a:r>
          </a:p>
          <a:p>
            <a:pPr marL="171450" indent="-171450">
              <a:buFontTx/>
              <a:buChar char="-"/>
            </a:pPr>
            <a:r>
              <a:rPr lang="fr-FR"/>
              <a:t>Ou plusieurs </a:t>
            </a:r>
            <a:r>
              <a:rPr lang="fr-FR" err="1"/>
              <a:t>clouds</a:t>
            </a:r>
            <a:r>
              <a:rPr lang="fr-FR"/>
              <a:t> vision du NIST</a:t>
            </a:r>
          </a:p>
          <a:p>
            <a:pPr marL="171450" indent="-171450">
              <a:buFontTx/>
              <a:buChar char="-"/>
            </a:pPr>
            <a:endParaRPr lang="fr-FR"/>
          </a:p>
          <a:p>
            <a:pPr marL="0" indent="0">
              <a:buFontTx/>
              <a:buNone/>
            </a:pPr>
            <a:endParaRPr lang="fr-FR"/>
          </a:p>
          <a:p>
            <a:pPr marL="0" indent="0">
              <a:buFontTx/>
              <a:buNone/>
            </a:pPr>
            <a:r>
              <a:rPr lang="fr-FR"/>
              <a:t>Permettre le stockage des données sensibles sur le privé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864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/>
              <a:t>Formation – parcours – cloud </a:t>
            </a:r>
            <a:br>
              <a:rPr lang="fr-FR"/>
            </a:b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1871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ils sont issus des caractéristiques</a:t>
            </a:r>
            <a:r>
              <a:rPr lang="fr-FR" baseline="0" dirty="0"/>
              <a:t> principales du Cloud</a:t>
            </a:r>
          </a:p>
          <a:p>
            <a:r>
              <a:rPr lang="fr-FR" dirty="0"/>
              <a:t>Une partie de la complexité est gérée par le fournisseur, on se concentre sur le métier – càd la fonctionnalité de l’appli</a:t>
            </a:r>
          </a:p>
          <a:p>
            <a:r>
              <a:rPr lang="fr-FR" dirty="0"/>
              <a:t>-&gt; Vrai changement de paradigme</a:t>
            </a:r>
          </a:p>
          <a:p>
            <a:endParaRPr lang="fr-FR" dirty="0"/>
          </a:p>
          <a:p>
            <a:r>
              <a:rPr lang="fr-FR" dirty="0"/>
              <a:t>Réduction du time to </a:t>
            </a:r>
            <a:r>
              <a:rPr lang="fr-FR" dirty="0" err="1"/>
              <a:t>market</a:t>
            </a:r>
            <a:endParaRPr lang="fr-FR" dirty="0"/>
          </a:p>
          <a:p>
            <a:r>
              <a:rPr lang="fr-FR" b="0" i="0" dirty="0">
                <a:effectLst/>
                <a:latin typeface="Rubik"/>
              </a:rPr>
              <a:t>le déploiement rapide et la simplicité d’intégration</a:t>
            </a:r>
            <a:r>
              <a:rPr lang="fr-FR" b="0" i="0" dirty="0">
                <a:solidFill>
                  <a:srgbClr val="5A5A5A"/>
                </a:solidFill>
                <a:effectLst/>
                <a:latin typeface="Rubik"/>
              </a:rPr>
              <a:t>. En effet, la mise en fonctionnement d’une solution cloud se fait en peu de temps. Le service est disponible rapidement. </a:t>
            </a:r>
          </a:p>
          <a:p>
            <a:r>
              <a:rPr lang="fr-FR" b="0" i="0" dirty="0">
                <a:solidFill>
                  <a:srgbClr val="5A5A5A"/>
                </a:solidFill>
                <a:effectLst/>
                <a:latin typeface="Rubik"/>
              </a:rPr>
              <a:t>-&gt; Avant, un fichier </a:t>
            </a:r>
            <a:r>
              <a:rPr lang="fr-FR" b="0" i="0" dirty="0" err="1">
                <a:solidFill>
                  <a:srgbClr val="5A5A5A"/>
                </a:solidFill>
                <a:effectLst/>
                <a:latin typeface="Rubik"/>
              </a:rPr>
              <a:t>excel</a:t>
            </a:r>
            <a:r>
              <a:rPr lang="fr-FR" b="0" i="0" dirty="0">
                <a:solidFill>
                  <a:srgbClr val="5A5A5A"/>
                </a:solidFill>
                <a:effectLst/>
                <a:latin typeface="Rubik"/>
              </a:rPr>
              <a:t> et plusieurs semaines avant d’avoir une VM</a:t>
            </a:r>
          </a:p>
          <a:p>
            <a:endParaRPr lang="fr-FR" b="0" i="0" dirty="0">
              <a:solidFill>
                <a:srgbClr val="5A5A5A"/>
              </a:solidFill>
              <a:effectLst/>
              <a:latin typeface="Rubik"/>
            </a:endParaRPr>
          </a:p>
          <a:p>
            <a:pPr algn="l"/>
            <a:r>
              <a:rPr lang="fr-FR" b="0" i="0" cap="all" dirty="0">
                <a:solidFill>
                  <a:srgbClr val="C11439"/>
                </a:solidFill>
                <a:effectLst/>
                <a:latin typeface="Open Sans" panose="020B0606030504020204" pitchFamily="34" charset="0"/>
              </a:rPr>
              <a:t>RÉDUCTION DES COÛTS</a:t>
            </a:r>
          </a:p>
          <a:p>
            <a:pPr algn="just"/>
            <a:r>
              <a:rPr lang="fr-FR" b="0" i="0" dirty="0">
                <a:solidFill>
                  <a:srgbClr val="626262"/>
                </a:solidFill>
                <a:effectLst/>
                <a:latin typeface="Open Sans" panose="020B0606030504020204" pitchFamily="34" charset="0"/>
              </a:rPr>
              <a:t>Grâce au cloud </a:t>
            </a:r>
            <a:r>
              <a:rPr lang="fr-FR" b="0" i="0" dirty="0" err="1">
                <a:solidFill>
                  <a:srgbClr val="626262"/>
                </a:solidFill>
                <a:effectLst/>
                <a:latin typeface="Open Sans" panose="020B0606030504020204" pitchFamily="34" charset="0"/>
              </a:rPr>
              <a:t>computing</a:t>
            </a:r>
            <a:r>
              <a:rPr lang="fr-FR" b="0" i="0" dirty="0">
                <a:solidFill>
                  <a:srgbClr val="626262"/>
                </a:solidFill>
                <a:effectLst/>
                <a:latin typeface="Open Sans" panose="020B0606030504020204" pitchFamily="34" charset="0"/>
              </a:rPr>
              <a:t>, il n’est plus nécessaire d’acquérir un matériel hardware très coûteux et de gérer soi-même ses propres serveurs. Cette solution permet donc de réaliser des économies substantielles.</a:t>
            </a:r>
          </a:p>
          <a:p>
            <a:pPr algn="just"/>
            <a:r>
              <a:rPr lang="fr-FR" b="0" i="0" dirty="0">
                <a:solidFill>
                  <a:srgbClr val="626262"/>
                </a:solidFill>
                <a:effectLst/>
                <a:latin typeface="Open Sans" panose="020B0606030504020204" pitchFamily="34" charset="0"/>
              </a:rPr>
              <a:t>Si bien optimisé</a:t>
            </a:r>
          </a:p>
          <a:p>
            <a:endParaRPr lang="fr-FR" dirty="0"/>
          </a:p>
          <a:p>
            <a:r>
              <a:rPr lang="fr-FR" b="0" i="0" dirty="0">
                <a:solidFill>
                  <a:srgbClr val="5A5A5A"/>
                </a:solidFill>
                <a:effectLst/>
                <a:latin typeface="Rubik"/>
              </a:rPr>
              <a:t>Accélérateur d’innovation</a:t>
            </a:r>
          </a:p>
          <a:p>
            <a:r>
              <a:rPr lang="fr-FR" b="0" i="0" dirty="0">
                <a:solidFill>
                  <a:srgbClr val="5A5A5A"/>
                </a:solidFill>
                <a:effectLst/>
                <a:latin typeface="Rubik"/>
              </a:rPr>
              <a:t>Permet de tester rapidement de nouveaux services, Si on se plante, on supprime tout </a:t>
            </a:r>
          </a:p>
          <a:p>
            <a:r>
              <a:rPr lang="fr-FR" b="0" i="0" dirty="0">
                <a:solidFill>
                  <a:srgbClr val="5A5A5A"/>
                </a:solidFill>
                <a:effectLst/>
                <a:latin typeface="Rubik"/>
              </a:rPr>
              <a:t>L’avènement des startups (UBER, Netflix, Twitch) n’aurait pas été possible sans le cloud ou alors pas à ce rythme là</a:t>
            </a:r>
            <a:endParaRPr lang="fr-FR" dirty="0"/>
          </a:p>
          <a:p>
            <a:endParaRPr lang="fr-FR" dirty="0"/>
          </a:p>
          <a:p>
            <a:pPr algn="l"/>
            <a:r>
              <a:rPr lang="fr-FR" b="0" i="0" cap="all" dirty="0">
                <a:solidFill>
                  <a:srgbClr val="C11439"/>
                </a:solidFill>
                <a:effectLst/>
                <a:latin typeface="Open Sans" panose="020B0606030504020204" pitchFamily="34" charset="0"/>
              </a:rPr>
              <a:t>UNE MEILLEURE qualité de service</a:t>
            </a:r>
          </a:p>
          <a:p>
            <a:pPr algn="just"/>
            <a:r>
              <a:rPr lang="fr-FR" b="0" i="0" dirty="0">
                <a:solidFill>
                  <a:srgbClr val="626262"/>
                </a:solidFill>
                <a:effectLst/>
                <a:latin typeface="Open Sans" panose="020B0606030504020204" pitchFamily="34" charset="0"/>
              </a:rPr>
              <a:t>Les fournisseurs de cloud </a:t>
            </a:r>
            <a:r>
              <a:rPr lang="fr-FR" b="0" i="0" dirty="0" err="1">
                <a:solidFill>
                  <a:srgbClr val="626262"/>
                </a:solidFill>
                <a:effectLst/>
                <a:latin typeface="Open Sans" panose="020B0606030504020204" pitchFamily="34" charset="0"/>
              </a:rPr>
              <a:t>computing</a:t>
            </a:r>
            <a:r>
              <a:rPr lang="fr-FR" b="0" i="0" dirty="0">
                <a:solidFill>
                  <a:srgbClr val="626262"/>
                </a:solidFill>
                <a:effectLst/>
                <a:latin typeface="Open Sans" panose="020B0606030504020204" pitchFamily="34" charset="0"/>
              </a:rPr>
              <a:t> proposent des niveaux de disponibilité élevés, pouvant aller jusqu’à 99,9%. Grâce au système de haute disponibilité et de reprise d’activité, un serveur de secours prend immédiatement le relais en cas de défaillance.</a:t>
            </a:r>
          </a:p>
          <a:p>
            <a:pPr algn="just"/>
            <a:r>
              <a:rPr lang="fr-FR" b="0" i="0" dirty="0">
                <a:solidFill>
                  <a:srgbClr val="626262"/>
                </a:solidFill>
                <a:effectLst/>
                <a:latin typeface="Open Sans" panose="020B0606030504020204" pitchFamily="34" charset="0"/>
              </a:rPr>
              <a:t>La réplication des données en temps réel facilite la récupération des informations cruciales pour l’entreprise.</a:t>
            </a:r>
          </a:p>
          <a:p>
            <a:br>
              <a:rPr lang="fr-FR" dirty="0"/>
            </a:br>
            <a:r>
              <a:rPr lang="fr-FR" b="0" i="0" dirty="0">
                <a:solidFill>
                  <a:srgbClr val="626262"/>
                </a:solidFill>
                <a:effectLst/>
                <a:latin typeface="Open Sans" panose="020B0606030504020204" pitchFamily="34" charset="0"/>
              </a:rPr>
              <a:t>FOCUS sur le métier</a:t>
            </a:r>
          </a:p>
          <a:p>
            <a:endParaRPr lang="fr-FR" b="0" i="0" dirty="0">
              <a:solidFill>
                <a:srgbClr val="626262"/>
              </a:solidFill>
              <a:effectLst/>
              <a:latin typeface="Open Sans" panose="020B0606030504020204" pitchFamily="34" charset="0"/>
            </a:endParaRPr>
          </a:p>
          <a:p>
            <a:endParaRPr lang="fr-FR" b="0" i="0" dirty="0">
              <a:solidFill>
                <a:srgbClr val="626262"/>
              </a:solidFill>
              <a:effectLst/>
              <a:latin typeface="Open Sans" panose="020B0606030504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6915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Octave </a:t>
            </a:r>
            <a:r>
              <a:rPr lang="fr-FR" err="1"/>
              <a:t>Klaba</a:t>
            </a:r>
            <a:r>
              <a:rPr lang="fr-FR"/>
              <a:t> (OVH) : toutes les entreprises vont aller dans le cloud.</a:t>
            </a:r>
          </a:p>
          <a:p>
            <a:r>
              <a:rPr lang="fr-FR"/>
              <a:t>A titre personnel, toutes les entreprises que je connais vont dans le cloud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0063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022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>
                <a:solidFill>
                  <a:schemeClr val="bg1"/>
                </a:solidFill>
              </a:rPr>
              <a:t>Voir si possible que les étudiants qui finissent plus vite utilisent Cloud </a:t>
            </a:r>
            <a:r>
              <a:rPr lang="fr-FR" err="1">
                <a:solidFill>
                  <a:schemeClr val="bg1"/>
                </a:solidFill>
              </a:rPr>
              <a:t>Quest</a:t>
            </a:r>
            <a:r>
              <a:rPr lang="fr-FR">
                <a:solidFill>
                  <a:schemeClr val="bg1"/>
                </a:solidFill>
              </a:rPr>
              <a:t> pour s’occuper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7379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Automatisation : Comment gérer 1000 déploiements simultanés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2946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DSL : Domain-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Language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463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3636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83707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73859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fr-FR"/>
              <a:t>Docker est le 1</a:t>
            </a:r>
            <a:r>
              <a:rPr lang="fr-FR" baseline="30000"/>
              <a:t>er</a:t>
            </a:r>
            <a:r>
              <a:rPr lang="fr-FR"/>
              <a:t> à normaliser et la solution la plus utilisé</a:t>
            </a:r>
          </a:p>
          <a:p>
            <a:pPr lvl="1"/>
            <a:endParaRPr lang="fr-FR"/>
          </a:p>
          <a:p>
            <a:pPr lvl="1"/>
            <a:r>
              <a:rPr lang="fr-FR"/>
              <a:t>Docker : la solution la plus utilisée et la première à s’être lancée</a:t>
            </a:r>
          </a:p>
          <a:p>
            <a:pPr lvl="1"/>
            <a:r>
              <a:rPr lang="fr-FR" err="1"/>
              <a:t>rkt</a:t>
            </a:r>
            <a:r>
              <a:rPr lang="fr-FR"/>
              <a:t> : supporté par CoreOS, la distribution « cloud </a:t>
            </a:r>
            <a:r>
              <a:rPr lang="fr-FR" err="1"/>
              <a:t>ready</a:t>
            </a:r>
            <a:r>
              <a:rPr lang="fr-FR"/>
              <a:t> »</a:t>
            </a:r>
          </a:p>
          <a:p>
            <a:pPr lvl="1"/>
            <a:r>
              <a:rPr lang="fr-FR"/>
              <a:t>CRI-O : créé par Kubernetes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1988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/>
              <a:t>Faire découvrir/donner une culture générale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1808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noProof="0" dirty="0"/>
              <a:t>Point d’entrée possible : les 12 </a:t>
            </a:r>
            <a:r>
              <a:rPr lang="fr-FR" noProof="0" dirty="0" err="1"/>
              <a:t>factors</a:t>
            </a:r>
            <a:r>
              <a:rPr lang="fr-FR" noProof="0" dirty="0"/>
              <a:t> (critères de conceptions d’applications en tant que services)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noProof="0" dirty="0"/>
              <a:t>Bonnes pratiques pour la containerisation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noProof="0" dirty="0"/>
              <a:t>Bien sûr à compléter ou adapter suivant les contextes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noProof="0" dirty="0"/>
              <a:t>Plusieurs</a:t>
            </a:r>
            <a:r>
              <a:rPr lang="fr-FR" baseline="0" noProof="0" dirty="0"/>
              <a:t> facteurs ne sont pas directement liés au code de l’application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0A07D-B9FE-49F1-95C7-B856466EB2C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275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1949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89637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fr-FR"/>
              <a:t>Liste de commande docker par </a:t>
            </a:r>
            <a:r>
              <a:rPr lang="fr-FR" err="1"/>
              <a:t>défault</a:t>
            </a:r>
            <a:endParaRPr lang="fr-F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fr-F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fr-FR"/>
              <a:t>Voir sur le site docker pour l’ensemble des commandes possible (docker logs, docker </a:t>
            </a:r>
            <a:r>
              <a:rPr lang="fr-FR" err="1"/>
              <a:t>exec</a:t>
            </a:r>
            <a:r>
              <a:rPr lang="fr-FR"/>
              <a:t>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3983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0139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886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Hégémonie de K8S, gouvernance floue (roadmap, </a:t>
            </a:r>
            <a:r>
              <a:rPr lang="fr-FR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Cloud Native Computing </a:t>
            </a:r>
            <a:r>
              <a:rPr lang="fr-FR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Foundation</a:t>
            </a:r>
            <a:r>
              <a:rPr lang="fr-FR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(CNCF) vs.</a:t>
            </a:r>
            <a:r>
              <a:rPr lang="fr-FR" dirty="0"/>
              <a:t> communauté..)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9041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Déploiement</a:t>
            </a:r>
            <a:r>
              <a:rPr lang="fr-FR" baseline="0" dirty="0"/>
              <a:t> sur VM habituel, toute l’application sous le même répertoire, configuration web serveur pour pointer vers les bons répertoires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Dans</a:t>
            </a:r>
            <a:r>
              <a:rPr lang="fr-FR" baseline="0" dirty="0"/>
              <a:t> l’e</a:t>
            </a:r>
            <a:r>
              <a:rPr lang="fr-FR" dirty="0"/>
              <a:t>xemple : Batch = exécutable, piloté par un Ordonnanceur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Cas</a:t>
            </a:r>
            <a:r>
              <a:rPr lang="fr-FR" baseline="0" dirty="0"/>
              <a:t> des services =&gt; même approche web serveur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/>
              <a:t>Filesystem : partage local, voir montage / NAS sur les 2 </a:t>
            </a:r>
            <a:r>
              <a:rPr lang="fr-FR" baseline="0" dirty="0" err="1"/>
              <a:t>VMs</a:t>
            </a:r>
            <a:endParaRPr lang="fr-FR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/>
              <a:t>Souvent un </a:t>
            </a:r>
            <a:r>
              <a:rPr lang="fr-FR" baseline="0" dirty="0" err="1"/>
              <a:t>Load</a:t>
            </a:r>
            <a:r>
              <a:rPr lang="fr-FR" baseline="0" dirty="0"/>
              <a:t> Balancer devant les </a:t>
            </a:r>
            <a:r>
              <a:rPr lang="fr-FR" baseline="0" dirty="0" err="1"/>
              <a:t>VMs</a:t>
            </a:r>
            <a:r>
              <a:rPr lang="fr-FR" baseline="0" dirty="0"/>
              <a:t> et un ordonnanceur pour </a:t>
            </a:r>
            <a:r>
              <a:rPr lang="fr-FR" baseline="0" dirty="0" err="1"/>
              <a:t>scheduler</a:t>
            </a:r>
            <a:r>
              <a:rPr lang="fr-FR" baseline="0" dirty="0"/>
              <a:t> le batch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0A07D-B9FE-49F1-95C7-B856466EB2C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219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Découpage de l’application</a:t>
            </a:r>
            <a:r>
              <a:rPr lang="fr-FR" baseline="0" dirty="0"/>
              <a:t> en 3 composants distincts et autonomes : Tirer partie des possibilités de scalabilité, maintenabilité, monitoring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 err="1"/>
              <a:t>Load</a:t>
            </a:r>
            <a:r>
              <a:rPr lang="fr-FR" baseline="0" dirty="0"/>
              <a:t> Balancer : </a:t>
            </a:r>
            <a:r>
              <a:rPr lang="fr-FR" baseline="0" dirty="0" err="1"/>
              <a:t>Ingress</a:t>
            </a:r>
            <a:endParaRPr lang="fr-FR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/>
              <a:t>Configuration simplifiée côté serveur web (un seul composant par serveur web)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/>
              <a:t>Possible aussi de déléguer du filtrage / sécurité sur l’</a:t>
            </a:r>
            <a:r>
              <a:rPr lang="fr-FR" baseline="0" dirty="0" err="1"/>
              <a:t>Ingress</a:t>
            </a:r>
            <a:r>
              <a:rPr lang="fr-FR" baseline="0" dirty="0"/>
              <a:t> plutôt que serveur Web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/>
              <a:t>Stockage : Montage des volumes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/>
              <a:t>Batch : </a:t>
            </a:r>
            <a:r>
              <a:rPr lang="fr-FR" baseline="0" dirty="0" err="1"/>
              <a:t>CronJob</a:t>
            </a:r>
            <a:endParaRPr lang="fr-F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0A07D-B9FE-49F1-95C7-B856466EB2C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547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9182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Mettre à jour la timeline</a:t>
            </a:r>
            <a:br>
              <a:rPr lang="fr-FR" dirty="0"/>
            </a:br>
            <a:br>
              <a:rPr lang="fr-FR" dirty="0"/>
            </a:br>
            <a:r>
              <a:rPr lang="fr-FR" dirty="0"/>
              <a:t>Vincent virtualisation</a:t>
            </a:r>
          </a:p>
          <a:p>
            <a:r>
              <a:rPr lang="fr-FR" dirty="0"/>
              <a:t>Jérôme cloud</a:t>
            </a:r>
          </a:p>
          <a:p>
            <a:r>
              <a:rPr lang="fr-FR" dirty="0"/>
              <a:t>Vincent intro </a:t>
            </a:r>
            <a:r>
              <a:rPr lang="fr-FR" dirty="0" err="1"/>
              <a:t>lab</a:t>
            </a:r>
            <a:endParaRPr lang="fr-FR" dirty="0"/>
          </a:p>
          <a:p>
            <a:r>
              <a:rPr lang="fr-FR" dirty="0"/>
              <a:t>Jerome </a:t>
            </a:r>
            <a:r>
              <a:rPr lang="fr-FR" dirty="0" err="1"/>
              <a:t>IaC</a:t>
            </a:r>
            <a:endParaRPr lang="fr-FR" dirty="0"/>
          </a:p>
          <a:p>
            <a:r>
              <a:rPr lang="fr-FR" dirty="0"/>
              <a:t>Vincent </a:t>
            </a:r>
            <a:r>
              <a:rPr lang="fr-FR" dirty="0" err="1"/>
              <a:t>contenerisation</a:t>
            </a:r>
            <a:endParaRPr lang="fr-FR" dirty="0"/>
          </a:p>
          <a:p>
            <a:r>
              <a:rPr lang="fr-FR" dirty="0"/>
              <a:t>Jerome orchestration</a:t>
            </a:r>
          </a:p>
          <a:p>
            <a:r>
              <a:rPr lang="fr-FR" dirty="0"/>
              <a:t>Vincent </a:t>
            </a:r>
            <a:r>
              <a:rPr lang="fr-FR" dirty="0" err="1"/>
              <a:t>demo</a:t>
            </a:r>
            <a:r>
              <a:rPr lang="fr-FR" dirty="0"/>
              <a:t> orchestration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84299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Mettre</a:t>
            </a:r>
            <a:r>
              <a:rPr lang="en-GB"/>
              <a:t> à jour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99299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Mettre à jour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0246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Serveur = un gros PC avec de la </a:t>
            </a:r>
            <a:r>
              <a:rPr lang="fr-FR" dirty="0" err="1"/>
              <a:t>RAM+CPU+Stockage+Réseau</a:t>
            </a:r>
            <a:endParaRPr lang="fr-FR" dirty="0"/>
          </a:p>
          <a:p>
            <a:endParaRPr lang="fr-FR" dirty="0"/>
          </a:p>
          <a:p>
            <a:r>
              <a:rPr lang="fr-FR" dirty="0"/>
              <a:t>Constat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dk1"/>
                </a:solidFill>
              </a:rPr>
              <a:t>Avant la virtualisation/dans les années 70, les applications sont hébergées sur des serveurs physiques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dk1"/>
                </a:solidFill>
              </a:rPr>
              <a:t>Au moins deux problèmes 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>
                <a:solidFill>
                  <a:schemeClr val="dk1"/>
                </a:solidFill>
              </a:rPr>
              <a:t>Manque de flexibilité -&gt; lenteur dans la mise à disposition d’un nouveau serveur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dk1"/>
                </a:solidFill>
              </a:rPr>
              <a:t>Problème d’optimisation des couts : les applications n’utilisent qu’une fraction du processeur ou de la RAM de la machine dont il dépend.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dk1"/>
                </a:solidFill>
              </a:rPr>
              <a:t>-&gt; Surconsommation de ressources (électricité) et serveurs mobilisés pour rien</a:t>
            </a:r>
          </a:p>
          <a:p>
            <a:pPr marL="0" indent="0">
              <a:buFontTx/>
              <a:buNone/>
            </a:pPr>
            <a:endParaRPr lang="fr-FR" sz="1200" dirty="0">
              <a:solidFill>
                <a:schemeClr val="dk1"/>
              </a:solidFill>
            </a:endParaRPr>
          </a:p>
          <a:p>
            <a:pPr marL="0" indent="0">
              <a:buFontTx/>
              <a:buNone/>
            </a:pPr>
            <a:r>
              <a:rPr lang="fr-FR" sz="1200" dirty="0">
                <a:solidFill>
                  <a:schemeClr val="dk1"/>
                </a:solidFill>
              </a:rPr>
              <a:t>Solution : la Virtualisation </a:t>
            </a:r>
          </a:p>
          <a:p>
            <a:pPr marL="0" indent="0">
              <a:buFontTx/>
              <a:buNone/>
            </a:pPr>
            <a:r>
              <a:rPr lang="fr-FR" sz="1200" dirty="0">
                <a:solidFill>
                  <a:schemeClr val="dk1"/>
                </a:solidFill>
              </a:rPr>
              <a:t>	-&gt; faire cohabiter des systèmes différents, </a:t>
            </a:r>
          </a:p>
          <a:p>
            <a:pPr marL="0" indent="0">
              <a:buFontTx/>
              <a:buNone/>
            </a:pPr>
            <a:r>
              <a:rPr lang="fr-FR" sz="1200" dirty="0">
                <a:solidFill>
                  <a:schemeClr val="dk1"/>
                </a:solidFill>
              </a:rPr>
              <a:t>	-&gt; plusieurs machines sur un même serveur physique -&gt; machine virtuelle, </a:t>
            </a:r>
            <a:r>
              <a:rPr lang="fr-FR" sz="1200" dirty="0" err="1">
                <a:solidFill>
                  <a:schemeClr val="dk1"/>
                </a:solidFill>
              </a:rPr>
              <a:t>virtual</a:t>
            </a:r>
            <a:r>
              <a:rPr lang="fr-FR" sz="1200" dirty="0">
                <a:solidFill>
                  <a:schemeClr val="dk1"/>
                </a:solidFill>
              </a:rPr>
              <a:t> machine ou VM</a:t>
            </a:r>
          </a:p>
          <a:p>
            <a:pPr marL="0" indent="0">
              <a:buFontTx/>
              <a:buNone/>
            </a:pPr>
            <a:r>
              <a:rPr lang="fr-FR" sz="1200" dirty="0">
                <a:solidFill>
                  <a:schemeClr val="dk1"/>
                </a:solidFill>
              </a:rPr>
              <a:t>- Hyperviseur : logiciel qui permet d’avoir plusieurs systèmes d’exploit sur un même serveur. Fragmente le serveur physique en plusieurs machines virtuelles</a:t>
            </a:r>
          </a:p>
          <a:p>
            <a:pPr marL="0" indent="0">
              <a:buFontTx/>
              <a:buNone/>
            </a:pPr>
            <a:endParaRPr lang="fr-FR" sz="1200" dirty="0">
              <a:solidFill>
                <a:schemeClr val="dk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193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Meilleure agilité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Allocation auto des </a:t>
            </a:r>
            <a:r>
              <a:rPr lang="fr-FR" b="0" i="0" err="1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VMs</a:t>
            </a:r>
            <a:r>
              <a:rPr lang="fr-FR" b="0" i="0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 -&gt; gain de temps, Personne ne va devoir monter et brancher le serveur physique. Juste accéder à une IHM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fr-FR" b="0" i="0" err="1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Sursizing</a:t>
            </a:r>
            <a:r>
              <a:rPr lang="fr-FR" b="0" i="0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 ou </a:t>
            </a:r>
            <a:r>
              <a:rPr lang="fr-FR" b="0" i="0" err="1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soussizing</a:t>
            </a:r>
            <a:r>
              <a:rPr lang="fr-FR" b="0" i="0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 -&gt; ajustement dynamique -&gt; beaucoup plus agile, les erreurs de </a:t>
            </a:r>
            <a:r>
              <a:rPr lang="fr-FR" b="0" i="0" err="1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sizing</a:t>
            </a:r>
            <a:r>
              <a:rPr lang="fr-FR" b="0" i="0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 sont moins graves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Couts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Ajustement dynamique -&gt; utilisation </a:t>
            </a:r>
            <a:r>
              <a:rPr lang="fr-FR" b="0" i="0" err="1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opti</a:t>
            </a:r>
            <a:r>
              <a:rPr lang="fr-FR" b="0" i="0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 des ressources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Sécurité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Avant plusieurs applis sur la même machine. Si une est compromise, tout le reste aussi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Améliorer la dispo : Transférer une machine virtuelle d’un serveur à un autre, la virtualisation le permet sans qu’il y ait de coupure d’activité. Un avantage essentiel pour conserver une continuité d’activité et de service optimale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Sauvegardes</a:t>
            </a:r>
            <a:endParaRPr lang="fr-FR" b="0" i="0">
              <a:solidFill>
                <a:srgbClr val="122959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939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https://www.appvizer.fr/magazine/services-informatiques/virtualisation/type-virtualisation</a:t>
            </a:r>
          </a:p>
          <a:p>
            <a:pPr algn="l">
              <a:buFont typeface="Arial" panose="020B0604020202020204" pitchFamily="34" charset="0"/>
              <a:buNone/>
            </a:pPr>
            <a:endParaRPr lang="fr-FR" b="0" i="0">
              <a:solidFill>
                <a:srgbClr val="122959"/>
              </a:solidFill>
              <a:effectLst/>
              <a:latin typeface="Source Sans Pro" panose="020B0503030403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VDI (</a:t>
            </a:r>
            <a:r>
              <a:rPr lang="fr-FR"/>
              <a:t>Virtual Desktop Infrastructure)</a:t>
            </a:r>
            <a:endParaRPr lang="fr-FR" b="0" i="0">
              <a:solidFill>
                <a:srgbClr val="122959"/>
              </a:solidFill>
              <a:effectLst/>
              <a:latin typeface="Source Sans Pro" panose="020B0503030403020204" pitchFamily="34" charset="0"/>
            </a:endParaRP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Avantages : flexibilité (puissance à la demande et sans encombrement) + rapidité + réduction des couts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Virtualisation des applications : applications nécessitant un </a:t>
            </a:r>
            <a:r>
              <a:rPr lang="fr-FR" b="0" i="0" err="1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env</a:t>
            </a:r>
            <a:r>
              <a:rPr lang="fr-FR" b="0" i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 d’</a:t>
            </a:r>
            <a:r>
              <a:rPr lang="fr-FR" b="0" i="0" err="1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exec</a:t>
            </a:r>
            <a:r>
              <a:rPr lang="fr-FR" b="0" i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 spécifique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Application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Citrix Virtual Apps and Desktops, Microsoft App-V</a:t>
            </a:r>
            <a:endParaRPr lang="fr-FR" b="0" i="0">
              <a:solidFill>
                <a:srgbClr val="122959"/>
              </a:solidFill>
              <a:effectLst/>
              <a:latin typeface="Source Sans Pro" panose="020B0503030403020204" pitchFamily="34" charset="0"/>
            </a:endParaRP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Stockage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/>
              <a:t>Regroupement de l’ensemble des périphériques de stockage physiques en un seul périphérique simulé,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/>
              <a:t>Ce gros périphérique virtuel est ensuite découpé pour être utilisé par différentes machines virtuelles</a:t>
            </a:r>
            <a:endParaRPr lang="fr-FR" b="0" i="0">
              <a:solidFill>
                <a:srgbClr val="122959"/>
              </a:solidFill>
              <a:effectLst/>
              <a:latin typeface="Source Sans Pro" panose="020B0503030403020204" pitchFamily="34" charset="0"/>
            </a:endParaRP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Réseau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permet, grâce à des logiciels de virtualisation, de mettre à disposition des réseaux isolés, cloisonnés, mais fonctionnant sur une infrastructure mutualisée.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Avantages : mutualisation + rapidité + supervision simplifiée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256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6503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60 : Arpanet : premier réseau informatique – reliant universités US et centres de recherche – le protocole mis en place est ) la base d’internet aujourd’hui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70 : Début de la virtualisation des </a:t>
            </a:r>
            <a:r>
              <a:rPr lang="fr-FR" dirty="0" err="1"/>
              <a:t>systems</a:t>
            </a:r>
            <a:r>
              <a:rPr lang="fr-FR" dirty="0"/>
              <a:t> chez IBM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89 : inventé par Tim Berners Lee au CERN -&gt; web </a:t>
            </a:r>
            <a:r>
              <a:rPr lang="fr-FR" dirty="0" err="1"/>
              <a:t>systime</a:t>
            </a:r>
            <a:r>
              <a:rPr lang="fr-FR" dirty="0"/>
              <a:t> hypertexte fonctionnant au-dessus d’internet -&gt; les pages de tous les jours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2006 : AWS EC2 et S3 uniquement au début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2013 : avènement de l’ère des conteneurs – vu à la fin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9245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uverture_Dégradé_Texte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68418" cy="542631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C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/>
              <a:t>Modifiez le style des sous-titres du masque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pic>
        <p:nvPicPr>
          <p:cNvPr id="17" name="Imag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656" y="5891648"/>
            <a:ext cx="5426796" cy="744854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3101676" y="6039576"/>
            <a:ext cx="24858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b="1" noProof="0">
                <a:solidFill>
                  <a:schemeClr val="tx2"/>
                </a:solidFill>
              </a:rPr>
              <a:t>*</a:t>
            </a:r>
            <a:endParaRPr lang="fr-FR" sz="1050" b="1" noProof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 userDrawn="1"/>
        </p:nvSpPr>
        <p:spPr>
          <a:xfrm rot="16200000">
            <a:off x="10855001" y="4732026"/>
            <a:ext cx="13961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" b="0" kern="1200" noProof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Le monde est tel que nous le façonnons.</a:t>
            </a:r>
            <a:endParaRPr lang="fr-FR" sz="500" b="0" noProof="0">
              <a:solidFill>
                <a:schemeClr val="tx1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atrièmeIntercalaire_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007AC2"/>
                </a:solidFill>
              </a:defRPr>
            </a:lvl1pPr>
          </a:lstStyle>
          <a:p>
            <a:r>
              <a:rPr lang="fr-FR" noProof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 numéro</a:t>
            </a:r>
            <a:endParaRPr lang="fr-FR" sz="1200" noProof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-1"/>
            <a:ext cx="6090168" cy="6120962"/>
          </a:xfrm>
          <a:prstGeom prst="rect">
            <a:avLst/>
          </a:prstGeom>
          <a:gradFill flip="none" rotWithShape="1">
            <a:gsLst>
              <a:gs pos="50000">
                <a:srgbClr val="007AC2"/>
              </a:gs>
              <a:gs pos="100000">
                <a:srgbClr val="32ABD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87448B-0751-916F-77D4-049E47ABA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0B60EE-6B0E-884D-FF34-F301CDBFE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01519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mierIntercalair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2">
            <a:extLst>
              <a:ext uri="{FF2B5EF4-FFF2-40B4-BE49-F238E27FC236}">
                <a16:creationId xmlns:a16="http://schemas.microsoft.com/office/drawing/2014/main" id="{9855EAE7-49DB-4EDD-97CF-B2992F550A6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0" y="0"/>
            <a:ext cx="6094800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2"/>
                </a:solidFill>
              </a:defRPr>
            </a:lvl1pPr>
          </a:lstStyle>
          <a:p>
            <a:r>
              <a:rPr lang="fr-FR" noProof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26" name="ZoneTexte 25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 numéro</a:t>
            </a:r>
            <a:endParaRPr lang="fr-FR" sz="1200" noProof="0"/>
          </a:p>
        </p:txBody>
      </p:sp>
      <p:sp>
        <p:nvSpPr>
          <p:cNvPr id="27" name="Rectangle 26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EBD569-0CCA-39DA-90B2-2F218377C5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FD984A-3F73-4408-135B-8460BB7A1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85566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744980"/>
            <a:ext cx="10751504" cy="4389120"/>
          </a:xfrm>
        </p:spPr>
        <p:txBody>
          <a:bodyPr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/>
              <a:t>Modifiez le style du titre</a:t>
            </a:r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39170A5F-434E-D0CE-B5BF-220822278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90F88C32-194A-3EE7-C7C1-E1C5A8D270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1701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DeuxColonne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743240"/>
            <a:ext cx="5242392" cy="438324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A56DBCFF-9EF4-4749-B7CA-DBFD50831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0300" y="1743240"/>
            <a:ext cx="5254477" cy="438324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3" name="ZoneTexte 12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14" name="Rectangle 13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23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/>
              <a:t>Modifiez le style du titre</a:t>
            </a:r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7B70DC1C-95CB-62A8-B8A5-9D83231563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7D499B51-4325-2AFC-69D4-BA07ECA85B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10306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DeuxColonne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137" y="1744980"/>
            <a:ext cx="10751504" cy="4389120"/>
          </a:xfrm>
        </p:spPr>
        <p:txBody>
          <a:bodyPr numCol="2" spcCol="216000"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/>
              <a:t>Modifiez le style du titre</a:t>
            </a:r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C0A38793-7368-6B76-94B6-E0285E840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6534E9BD-CBC3-AFCE-099D-D9BCAE534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78838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&amp;MiseEnAv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6" y="1744980"/>
            <a:ext cx="6142725" cy="438912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A56DBCFF-9EF4-4749-B7CA-DBFD50831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01840" y="1746300"/>
            <a:ext cx="4372560" cy="4387800"/>
          </a:xfrm>
          <a:solidFill>
            <a:schemeClr val="tx2"/>
          </a:solidFill>
        </p:spPr>
        <p:txBody>
          <a:bodyPr lIns="360000" tIns="252000" rIns="360000" bIns="252000"/>
          <a:lstStyle>
            <a:lvl1pPr marL="355600" indent="-355600">
              <a:buClr>
                <a:schemeClr val="bg1"/>
              </a:buClr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1pPr>
            <a:lvl2pPr marL="630238" indent="-274638">
              <a:buClr>
                <a:schemeClr val="bg1"/>
              </a:buClr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2pPr>
            <a:lvl3pPr marL="720725" indent="0">
              <a:defRPr>
                <a:solidFill>
                  <a:schemeClr val="bg1"/>
                </a:solidFill>
              </a:defRPr>
            </a:lvl3pPr>
            <a:lvl4pPr marL="893763" indent="0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3" name="ZoneTexte 12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14" name="Rectangle 13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9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/>
              <a:t>Modifiez le style du titre</a:t>
            </a:r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C9BB8B16-2CAA-35DF-D180-E691B46801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B8BA1A80-86EF-570C-ED5D-938A690C5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17904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&amp;Pic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882DE451-41D6-4E24-AF82-4D199C1930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66948" y="4286440"/>
            <a:ext cx="1440000" cy="540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42DA93A6-68F2-4B88-8A9A-5701B043198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164567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NN%</a:t>
            </a:r>
          </a:p>
        </p:txBody>
      </p:sp>
      <p:sp>
        <p:nvSpPr>
          <p:cNvPr id="24" name="Espace réservé du texte 8">
            <a:extLst>
              <a:ext uri="{FF2B5EF4-FFF2-40B4-BE49-F238E27FC236}">
                <a16:creationId xmlns:a16="http://schemas.microsoft.com/office/drawing/2014/main" id="{D2D2C270-5160-437C-A084-34FDE02A05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095285" y="4286440"/>
            <a:ext cx="1440000" cy="540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95B35E9A-6E49-4FE7-BF89-1AB5C649315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092904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NN%</a:t>
            </a:r>
          </a:p>
        </p:txBody>
      </p:sp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B0CA989D-B883-4C64-BFE8-6FBA26A82B20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8344567" y="2440750"/>
            <a:ext cx="1080000" cy="10800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fr-FR" noProof="0"/>
              <a:t>Cliquez sur l'icône pour ajouter une image</a:t>
            </a:r>
          </a:p>
        </p:txBody>
      </p:sp>
      <p:sp>
        <p:nvSpPr>
          <p:cNvPr id="27" name="Espace réservé pour une image  2">
            <a:extLst>
              <a:ext uri="{FF2B5EF4-FFF2-40B4-BE49-F238E27FC236}">
                <a16:creationId xmlns:a16="http://schemas.microsoft.com/office/drawing/2014/main" id="{CE9DCD5E-4A5D-4AE3-B6E6-05FAB3D2F93B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10272904" y="2440750"/>
            <a:ext cx="1080000" cy="10800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fr-FR" noProof="0"/>
              <a:t>Cliquez sur l'icône pour ajouter une image</a:t>
            </a:r>
          </a:p>
        </p:txBody>
      </p:sp>
      <p:sp>
        <p:nvSpPr>
          <p:cNvPr id="28" name="Espace réservé du texte 8">
            <a:extLst>
              <a:ext uri="{FF2B5EF4-FFF2-40B4-BE49-F238E27FC236}">
                <a16:creationId xmlns:a16="http://schemas.microsoft.com/office/drawing/2014/main" id="{882DE451-41D6-4E24-AF82-4D199C1930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2637" y="4286440"/>
            <a:ext cx="1440000" cy="540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42DA93A6-68F2-4B88-8A9A-5701B043198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50256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NN%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95B35E9A-6E49-4FE7-BF89-1AB5C649315D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178593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NN%</a:t>
            </a:r>
          </a:p>
        </p:txBody>
      </p:sp>
      <p:sp>
        <p:nvSpPr>
          <p:cNvPr id="32" name="Espace réservé pour une image  2">
            <a:extLst>
              <a:ext uri="{FF2B5EF4-FFF2-40B4-BE49-F238E27FC236}">
                <a16:creationId xmlns:a16="http://schemas.microsoft.com/office/drawing/2014/main" id="{B0CA989D-B883-4C64-BFE8-6FBA26A82B20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6430256" y="2440750"/>
            <a:ext cx="1080000" cy="10800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fr-FR" noProof="0"/>
              <a:t>Cliquez sur l'icône pour ajouter une image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9" name="ZoneTexte 18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20" name="Rectangle 19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35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6" y="1744980"/>
            <a:ext cx="5366704" cy="438912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3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/>
              <a:t>Modifiez le style du titre</a:t>
            </a:r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60C1A0A2-5649-9D8D-8C9A-2296956951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BF76CC53-2CBF-E16B-EA95-E0905434F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93479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&amp;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19" name="Espace réservé pour une image  2">
            <a:extLst>
              <a:ext uri="{FF2B5EF4-FFF2-40B4-BE49-F238E27FC236}">
                <a16:creationId xmlns:a16="http://schemas.microsoft.com/office/drawing/2014/main" id="{15513DE8-4DA1-4B1A-BE67-4F444956655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7025504" y="1727941"/>
            <a:ext cx="4445771" cy="440615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/>
              <a:t>Cliquez sur l'icône pour ajouter une image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13" name="Rectangle 12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22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/>
              <a:t>Modifiez le style du titre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6" y="1744980"/>
            <a:ext cx="6138863" cy="438912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43582FF8-F3E3-6DF4-1706-3574D7C149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400BA5AD-0B9F-987E-4F66-592BB17E09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48043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720001" y="1729348"/>
            <a:ext cx="10748099" cy="436903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/>
              <a:t>Cliquez sur l'icône pour ajouter une image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11" name="Rectangle 10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/>
              <a:t>Modifiez le style du titre</a:t>
            </a:r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CF48C6FF-8888-00DD-5AEA-BD7D7827B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3C479617-5C0A-958B-AF3D-8776476E7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94965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_&amp;ChiffreCl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0" y="-1"/>
            <a:ext cx="12191999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/>
              <a:t>Cliquez sur l'icône pour ajouter une image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4B834FC3-F98F-48CD-8C3A-74E6A5FC37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43315" y="2401207"/>
            <a:ext cx="4027325" cy="1260000"/>
          </a:xfrm>
        </p:spPr>
        <p:txBody>
          <a:bodyPr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02D7D404-B1CB-4081-84BD-E6D4C57EB2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443315" y="996936"/>
            <a:ext cx="4027348" cy="1440000"/>
          </a:xfrm>
        </p:spPr>
        <p:txBody>
          <a:bodyPr anchor="t"/>
          <a:lstStyle>
            <a:lvl1pPr marL="0" indent="0">
              <a:buNone/>
              <a:defRPr sz="9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NN%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10" name="Rectangle 9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1" name="Rectangle 10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F5149826-5EDF-1FFB-A3A5-562FCC6CF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2AA9DAE3-C58E-6D62-04F7-4F0DA2880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90990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uverture_Photo_Texte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2">
            <a:extLst>
              <a:ext uri="{FF2B5EF4-FFF2-40B4-BE49-F238E27FC236}">
                <a16:creationId xmlns:a16="http://schemas.microsoft.com/office/drawing/2014/main" id="{2BCE75D2-6C84-4F8F-9300-67E0175D069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11473200" cy="5417345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556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</a:t>
            </a:r>
            <a:br>
              <a:rPr lang="fr-FR" noProof="0"/>
            </a:br>
            <a:r>
              <a:rPr lang="fr-FR" noProof="0"/>
              <a:t>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/>
              <a:t>Modifiez le style des sous-titres du masque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8" name="ZoneTexte 7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9" name="Rectangle 8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  <p:sp>
        <p:nvSpPr>
          <p:cNvPr id="17" name="ZoneTexte 16"/>
          <p:cNvSpPr txBox="1"/>
          <p:nvPr userDrawn="1"/>
        </p:nvSpPr>
        <p:spPr>
          <a:xfrm>
            <a:off x="3101676" y="6039576"/>
            <a:ext cx="24858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b="1" noProof="0">
                <a:solidFill>
                  <a:schemeClr val="tx2"/>
                </a:solidFill>
              </a:rPr>
              <a:t>*</a:t>
            </a:r>
            <a:endParaRPr lang="fr-FR" sz="1050" b="1" noProof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 userDrawn="1"/>
        </p:nvSpPr>
        <p:spPr>
          <a:xfrm rot="16200000">
            <a:off x="10855001" y="4732026"/>
            <a:ext cx="13961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" b="0" kern="1200" noProof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Le monde est tel que nous le façonnons.</a:t>
            </a:r>
            <a:endParaRPr lang="fr-FR" sz="500" b="0" noProof="0">
              <a:solidFill>
                <a:schemeClr val="tx1"/>
              </a:solidFill>
            </a:endParaRPr>
          </a:p>
        </p:txBody>
      </p:sp>
      <p:pic>
        <p:nvPicPr>
          <p:cNvPr id="20" name="Imag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177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_&amp;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0" y="-1"/>
            <a:ext cx="12191999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/>
              <a:t>Cliquez sur l'icône pour ajouter une image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E6665D20-3F31-4A31-A265-30321D0FA8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42518" y="1200190"/>
            <a:ext cx="4028121" cy="2520000"/>
          </a:xfrm>
          <a:ln w="3175">
            <a:noFill/>
          </a:ln>
        </p:spPr>
        <p:txBody>
          <a:bodyPr lIns="0" tIns="0" rIns="0" bIns="0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10" name="Rectangle 9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1" name="Rectangle 10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AF06F3F8-8081-30EB-8B9F-F9B4CCE574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4122BE45-5F2A-1AC8-8FC5-571F798F6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10412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7004" y="5061382"/>
            <a:ext cx="3030306" cy="72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fr-FR" noProof="0"/>
              <a:t>Modifier les styles du texte du masque</a:t>
            </a:r>
          </a:p>
          <a:p>
            <a:pPr lvl="1"/>
            <a:r>
              <a:rPr lang="fr-FR" noProof="0"/>
              <a:t>Deuxième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B2802C8B-B0EC-4743-AD22-84CA595D59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42992" y="2209366"/>
            <a:ext cx="3960000" cy="2880000"/>
          </a:xfrm>
          <a:ln w="3175">
            <a:noFill/>
          </a:ln>
        </p:spPr>
        <p:txBody>
          <a:bodyPr lIns="0" tIns="0" rIns="0" bIns="0"/>
          <a:lstStyle>
            <a:lvl1pPr marL="0" indent="0">
              <a:buNone/>
              <a:defRPr sz="26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2" name="Espace réservé pour une image  2">
            <a:extLst>
              <a:ext uri="{FF2B5EF4-FFF2-40B4-BE49-F238E27FC236}">
                <a16:creationId xmlns:a16="http://schemas.microsoft.com/office/drawing/2014/main" id="{9F49BC4E-DACB-4666-810C-5EFE8B6A173D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3387004" y="1766339"/>
            <a:ext cx="2454996" cy="317995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/>
              <a:t>Cliquez sur l'icône pour ajouter une image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15" name="Rectangle 14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22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/>
              <a:t>Modifiez le style du titre</a:t>
            </a:r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FA8986B9-289B-5A25-05C0-8DC362197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BD6C339F-F016-882E-C3AD-44EC654656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94303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raphi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3" name="Espace réservé du graphique 2">
            <a:extLst>
              <a:ext uri="{FF2B5EF4-FFF2-40B4-BE49-F238E27FC236}">
                <a16:creationId xmlns:a16="http://schemas.microsoft.com/office/drawing/2014/main" id="{D2014B7E-6734-44D5-8300-435BC39AD7F0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720000" y="2225675"/>
            <a:ext cx="3060000" cy="342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/>
              <a:t>Cliquez sur l'icône pour ajouter un graphique</a:t>
            </a:r>
          </a:p>
        </p:txBody>
      </p:sp>
      <p:sp>
        <p:nvSpPr>
          <p:cNvPr id="12" name="Espace réservé du graphique 2">
            <a:extLst>
              <a:ext uri="{FF2B5EF4-FFF2-40B4-BE49-F238E27FC236}">
                <a16:creationId xmlns:a16="http://schemas.microsoft.com/office/drawing/2014/main" id="{B9357445-E95E-4AFF-B86A-E38E02B9F6D7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912780" y="2225675"/>
            <a:ext cx="3060000" cy="342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/>
              <a:t>Cliquez sur l'icône pour ajouter un graphique</a:t>
            </a:r>
          </a:p>
        </p:txBody>
      </p:sp>
      <p:sp>
        <p:nvSpPr>
          <p:cNvPr id="13" name="Espace réservé du graphique 2">
            <a:extLst>
              <a:ext uri="{FF2B5EF4-FFF2-40B4-BE49-F238E27FC236}">
                <a16:creationId xmlns:a16="http://schemas.microsoft.com/office/drawing/2014/main" id="{89F97BC6-921E-4E5F-B035-247667FE4A89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364641" y="2225675"/>
            <a:ext cx="4105999" cy="342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/>
              <a:t>Cliquez sur l'icône pour ajouter un graphique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" y="-680434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4" name="Rectangle 13"/>
          <p:cNvSpPr/>
          <p:nvPr userDrawn="1"/>
        </p:nvSpPr>
        <p:spPr>
          <a:xfrm>
            <a:off x="293702" y="-680434"/>
            <a:ext cx="252000" cy="2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6" name="Rectangle 15"/>
          <p:cNvSpPr/>
          <p:nvPr userDrawn="1"/>
        </p:nvSpPr>
        <p:spPr>
          <a:xfrm>
            <a:off x="299435" y="-374857"/>
            <a:ext cx="252000" cy="252000"/>
          </a:xfrm>
          <a:prstGeom prst="rect">
            <a:avLst/>
          </a:prstGeom>
          <a:solidFill>
            <a:srgbClr val="32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7" name="Rectangle 16"/>
          <p:cNvSpPr/>
          <p:nvPr userDrawn="1"/>
        </p:nvSpPr>
        <p:spPr>
          <a:xfrm>
            <a:off x="593138" y="-374857"/>
            <a:ext cx="252000" cy="252000"/>
          </a:xfrm>
          <a:prstGeom prst="rect">
            <a:avLst/>
          </a:prstGeom>
          <a:solidFill>
            <a:srgbClr val="8C1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8" name="Rectangle 17"/>
          <p:cNvSpPr/>
          <p:nvPr userDrawn="1"/>
        </p:nvSpPr>
        <p:spPr>
          <a:xfrm>
            <a:off x="892573" y="-374857"/>
            <a:ext cx="252000" cy="252000"/>
          </a:xfrm>
          <a:prstGeom prst="rect">
            <a:avLst/>
          </a:prstGeom>
          <a:solidFill>
            <a:srgbClr val="EA5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9" name="Rectangle 18"/>
          <p:cNvSpPr/>
          <p:nvPr userDrawn="1"/>
        </p:nvSpPr>
        <p:spPr>
          <a:xfrm>
            <a:off x="1187264" y="-374907"/>
            <a:ext cx="252000" cy="252000"/>
          </a:xfrm>
          <a:prstGeom prst="rect">
            <a:avLst/>
          </a:prstGeom>
          <a:solidFill>
            <a:srgbClr val="00A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20" name="Rectangle 19"/>
          <p:cNvSpPr/>
          <p:nvPr userDrawn="1"/>
        </p:nvSpPr>
        <p:spPr>
          <a:xfrm>
            <a:off x="1486699" y="-374907"/>
            <a:ext cx="252000" cy="252000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21" name="ZoneTexte 20"/>
          <p:cNvSpPr txBox="1"/>
          <p:nvPr userDrawn="1"/>
        </p:nvSpPr>
        <p:spPr>
          <a:xfrm>
            <a:off x="1733619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graphiques</a:t>
            </a:r>
            <a:endParaRPr lang="fr-FR" sz="1200" noProof="0"/>
          </a:p>
        </p:txBody>
      </p:sp>
      <p:sp>
        <p:nvSpPr>
          <p:cNvPr id="23" name="Rectangle 22"/>
          <p:cNvSpPr/>
          <p:nvPr userDrawn="1"/>
        </p:nvSpPr>
        <p:spPr>
          <a:xfrm>
            <a:off x="595025" y="-680434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24" name="Rectangle 23"/>
          <p:cNvSpPr/>
          <p:nvPr userDrawn="1"/>
        </p:nvSpPr>
        <p:spPr>
          <a:xfrm>
            <a:off x="888728" y="-680434"/>
            <a:ext cx="252000" cy="2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25" name="Rectangle 24"/>
          <p:cNvSpPr/>
          <p:nvPr userDrawn="1"/>
        </p:nvSpPr>
        <p:spPr>
          <a:xfrm>
            <a:off x="1185791" y="-680434"/>
            <a:ext cx="252000" cy="25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31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/>
              <a:t>Modifiez le style du titre</a:t>
            </a:r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5D3B2C3E-B3E3-68A3-F0D3-99656CCF70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12FDFAC5-AFC6-DAD9-1CAF-95C67DA15A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623496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11" name="Espace réservé du tableau 10">
            <a:extLst>
              <a:ext uri="{FF2B5EF4-FFF2-40B4-BE49-F238E27FC236}">
                <a16:creationId xmlns:a16="http://schemas.microsoft.com/office/drawing/2014/main" id="{B75B041A-8574-4B31-93E5-C721F617AC08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25488" y="1772921"/>
            <a:ext cx="10741025" cy="194436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/>
              <a:t>Cliquez sur l'icône pour ajouter un tableau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tableaux</a:t>
            </a:r>
            <a:endParaRPr lang="fr-FR" sz="1200" noProof="0"/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3" name="Rectangle 12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9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/>
              <a:t>Modifiez le style du titre</a:t>
            </a:r>
          </a:p>
        </p:txBody>
      </p:sp>
      <p:sp>
        <p:nvSpPr>
          <p:cNvPr id="21" name="Espace réservé du tableau 10">
            <a:extLst>
              <a:ext uri="{FF2B5EF4-FFF2-40B4-BE49-F238E27FC236}">
                <a16:creationId xmlns:a16="http://schemas.microsoft.com/office/drawing/2014/main" id="{B75B041A-8574-4B31-93E5-C721F617AC0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735648" y="3942718"/>
            <a:ext cx="10741025" cy="194436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/>
              <a:t>Cliquez sur l'icône pour ajouter un tableau</a:t>
            </a:r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42CC4624-DF24-44A1-4B0D-0A44D0F45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97CB8A0B-73E5-B26C-2525-2AF92EEB3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83221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9256" y="2609850"/>
            <a:ext cx="2159952" cy="1080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2pPr>
            <a:lvl3pPr marL="538163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fr-FR" noProof="0"/>
              <a:t>Modifier les styles du texte du masque</a:t>
            </a:r>
          </a:p>
          <a:p>
            <a:pPr lvl="1"/>
            <a:r>
              <a:rPr lang="fr-FR" noProof="0"/>
              <a:t>Deuxième niveau</a:t>
            </a:r>
          </a:p>
        </p:txBody>
      </p:sp>
      <p:sp>
        <p:nvSpPr>
          <p:cNvPr id="13" name="Espace réservé pour une image  2">
            <a:extLst>
              <a:ext uri="{FF2B5EF4-FFF2-40B4-BE49-F238E27FC236}">
                <a16:creationId xmlns:a16="http://schemas.microsoft.com/office/drawing/2014/main" id="{5BED94BE-DD75-4C1E-B01B-60AB1E40CB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1227" y="2539344"/>
            <a:ext cx="720000" cy="102538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/>
              <a:t>Cliquez sur l'icône pour ajouter une image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8A1500B-D2DF-4999-AD43-F723055563B0}"/>
              </a:ext>
            </a:extLst>
          </p:cNvPr>
          <p:cNvCxnSpPr>
            <a:cxnSpLocks/>
          </p:cNvCxnSpPr>
          <p:nvPr userDrawn="1"/>
        </p:nvCxnSpPr>
        <p:spPr>
          <a:xfrm>
            <a:off x="719138" y="2173289"/>
            <a:ext cx="7215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C876B217-9621-42D1-8A29-7EBFCB884D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1162" y="2609850"/>
            <a:ext cx="2159952" cy="1080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2pPr>
            <a:lvl3pPr marL="538163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fr-FR" noProof="0"/>
              <a:t>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endParaRPr lang="fr-FR" noProof="0"/>
          </a:p>
        </p:txBody>
      </p:sp>
      <p:sp>
        <p:nvSpPr>
          <p:cNvPr id="16" name="Espace réservé pour une image  2">
            <a:extLst>
              <a:ext uri="{FF2B5EF4-FFF2-40B4-BE49-F238E27FC236}">
                <a16:creationId xmlns:a16="http://schemas.microsoft.com/office/drawing/2014/main" id="{75CC39B0-0E8B-4CE2-B9AD-73D04280452F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4543133" y="2539344"/>
            <a:ext cx="720000" cy="102538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fr-FR" noProof="0"/>
              <a:t>Cliquez sur l'icône pour ajouter une image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34B360F-4240-4975-83EB-12C71F3BB999}"/>
              </a:ext>
            </a:extLst>
          </p:cNvPr>
          <p:cNvCxnSpPr>
            <a:cxnSpLocks/>
          </p:cNvCxnSpPr>
          <p:nvPr userDrawn="1"/>
        </p:nvCxnSpPr>
        <p:spPr>
          <a:xfrm>
            <a:off x="4541044" y="2173289"/>
            <a:ext cx="7215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22" name="ZoneTexte 21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23" name="Rectangle 22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29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/>
              <a:t>Modifiez le style du titre</a:t>
            </a:r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98982CE4-10FA-2160-9A65-12C3C9E22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7BB845B0-4919-4E46-AC14-095208D16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959209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Quatrièmede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73201" cy="6105596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4E83E7-4CF8-40EA-B56F-05E4A50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18" name="ZoneTexte 17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2A05F2E9-0514-4CF2-B6ED-CD31C493C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23" y="1706796"/>
            <a:ext cx="7806811" cy="612000"/>
          </a:xfrm>
        </p:spPr>
        <p:txBody>
          <a:bodyPr anchor="t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D2F2C921-3C6C-48BB-816E-2BA34238BA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9931" y="3290094"/>
            <a:ext cx="2844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2pPr>
            <a:lvl3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noProof="0"/>
              <a:t>Modifier les styles du texte du masque</a:t>
            </a:r>
          </a:p>
          <a:p>
            <a:pPr lvl="1"/>
            <a:r>
              <a:rPr lang="fr-FR" noProof="0"/>
              <a:t>Deuxième niveau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832A72E-DA14-460B-8E61-E5027E89EF4F}"/>
              </a:ext>
            </a:extLst>
          </p:cNvPr>
          <p:cNvCxnSpPr>
            <a:cxnSpLocks/>
          </p:cNvCxnSpPr>
          <p:nvPr userDrawn="1"/>
        </p:nvCxnSpPr>
        <p:spPr>
          <a:xfrm>
            <a:off x="719138" y="2512219"/>
            <a:ext cx="721518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F82F2AF0-92B1-CCA0-A8BD-440F3D9883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CEE58F40-F136-EF97-44E9-97E4F898F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10054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Back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096"/>
            <a:ext cx="11466576" cy="6113692"/>
          </a:xfrm>
          <a:prstGeom prst="rect">
            <a:avLst/>
          </a:prstGeo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CABD3B-4902-4044-AF74-8BB4B630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B1F0DAE-4269-48DD-BA61-9040EF637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Cours ENIB : Cloud / Virtualisation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4E83E7-4CF8-40EA-B56F-05E4A50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57C186-80C3-4C2E-9E5F-040AAF3A6B3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ZoneTexte 17"/>
          <p:cNvSpPr txBox="1"/>
          <p:nvPr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Colour of texts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2A05F2E9-0514-4CF2-B6ED-CD31C493C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623" y="1706796"/>
            <a:ext cx="7806811" cy="612000"/>
          </a:xfrm>
        </p:spPr>
        <p:txBody>
          <a:bodyPr anchor="t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text style</a:t>
            </a:r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D2F2C921-3C6C-48BB-816E-2BA34238BA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9931" y="3290094"/>
            <a:ext cx="2844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2pPr>
            <a:lvl3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GB" noProof="0"/>
              <a:t>Text on several lines.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832A72E-DA14-460B-8E61-E5027E89EF4F}"/>
              </a:ext>
            </a:extLst>
          </p:cNvPr>
          <p:cNvCxnSpPr>
            <a:cxnSpLocks/>
          </p:cNvCxnSpPr>
          <p:nvPr/>
        </p:nvCxnSpPr>
        <p:spPr>
          <a:xfrm>
            <a:off x="719138" y="2512219"/>
            <a:ext cx="721518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9321267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7" y="1744980"/>
            <a:ext cx="10751504" cy="4389120"/>
          </a:xfrm>
        </p:spPr>
        <p:txBody>
          <a:bodyPr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/>
              <a:t>Click to edit master text style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1200" y="6337302"/>
            <a:ext cx="612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Cours ENIB : Cloud / Virtualisation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57C186-80C3-4C2E-9E5F-040AAF3A6B3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11" name="ZoneTexte 10"/>
          <p:cNvSpPr txBox="1"/>
          <p:nvPr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Colour of texts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8056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uver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7F232B10-2A01-1553-582A-E10FC27228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78" t="26339" r="4626" b="34778"/>
          <a:stretch/>
        </p:blipFill>
        <p:spPr>
          <a:xfrm>
            <a:off x="872755" y="6195301"/>
            <a:ext cx="2568054" cy="2702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7045" y="-2796197"/>
            <a:ext cx="5886076" cy="11460165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2B9CBFCD-0200-4DFF-BF87-6BAE55A537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988016"/>
            <a:ext cx="8807767" cy="2243691"/>
          </a:xfrm>
          <a:effectLst/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/>
              <a:t>Cliquez pour </a:t>
            </a:r>
            <a:br>
              <a:rPr lang="fr-FR"/>
            </a:br>
            <a:r>
              <a:rPr lang="fr-FR"/>
              <a:t>modifier le titre de </a:t>
            </a:r>
            <a:br>
              <a:rPr lang="fr-FR"/>
            </a:br>
            <a:r>
              <a:rPr lang="fr-FR"/>
              <a:t>la présentation </a:t>
            </a:r>
            <a:endParaRPr lang="fr-FR" noProof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C997F04-95FA-88B9-E423-3E6DE2F81A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2" y="3956483"/>
            <a:ext cx="956512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sous-titre de la présentation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A0FD985-1688-C1CB-63AE-0CFF4C359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llipse 4">
            <a:extLst>
              <a:ext uri="{FF2B5EF4-FFF2-40B4-BE49-F238E27FC236}">
                <a16:creationId xmlns:a16="http://schemas.microsoft.com/office/drawing/2014/main" id="{E0F44A89-7B45-C891-50C4-60AEF9C0843D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CC6F2A4C-C7E1-DB07-92C0-E46ED1F1315B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Dégradé</a:t>
            </a:r>
          </a:p>
        </p:txBody>
      </p:sp>
      <p:sp>
        <p:nvSpPr>
          <p:cNvPr id="7" name="Ellipse 12">
            <a:extLst>
              <a:ext uri="{FF2B5EF4-FFF2-40B4-BE49-F238E27FC236}">
                <a16:creationId xmlns:a16="http://schemas.microsoft.com/office/drawing/2014/main" id="{C494BD84-FC67-12A2-9594-1201720A1A2E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8" name="ZoneTexte 13">
            <a:extLst>
              <a:ext uri="{FF2B5EF4-FFF2-40B4-BE49-F238E27FC236}">
                <a16:creationId xmlns:a16="http://schemas.microsoft.com/office/drawing/2014/main" id="{21C967ED-EEF3-8926-4511-9A84E45467CA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Rouge principal</a:t>
            </a:r>
          </a:p>
        </p:txBody>
      </p:sp>
      <p:sp>
        <p:nvSpPr>
          <p:cNvPr id="9" name="Ellipse 15">
            <a:extLst>
              <a:ext uri="{FF2B5EF4-FFF2-40B4-BE49-F238E27FC236}">
                <a16:creationId xmlns:a16="http://schemas.microsoft.com/office/drawing/2014/main" id="{2C0632B2-D984-7751-787E-13A9BCBD3F03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3" name="ZoneTexte 16">
            <a:extLst>
              <a:ext uri="{FF2B5EF4-FFF2-40B4-BE49-F238E27FC236}">
                <a16:creationId xmlns:a16="http://schemas.microsoft.com/office/drawing/2014/main" id="{AFA42514-CC5B-F25C-4D37-BF6CC864B9F6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Orange principal</a:t>
            </a:r>
          </a:p>
        </p:txBody>
      </p:sp>
      <p:sp>
        <p:nvSpPr>
          <p:cNvPr id="15" name="Ellipse 18">
            <a:extLst>
              <a:ext uri="{FF2B5EF4-FFF2-40B4-BE49-F238E27FC236}">
                <a16:creationId xmlns:a16="http://schemas.microsoft.com/office/drawing/2014/main" id="{871DAE42-2505-8741-58B3-D1FD28EC4918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6" name="ZoneTexte 19">
            <a:extLst>
              <a:ext uri="{FF2B5EF4-FFF2-40B4-BE49-F238E27FC236}">
                <a16:creationId xmlns:a16="http://schemas.microsoft.com/office/drawing/2014/main" id="{D5DE3BE5-34AA-8FE2-7C8F-6A0EC0CCDC81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Violet clair</a:t>
            </a:r>
          </a:p>
        </p:txBody>
      </p:sp>
      <p:sp>
        <p:nvSpPr>
          <p:cNvPr id="17" name="Ellipse 31">
            <a:extLst>
              <a:ext uri="{FF2B5EF4-FFF2-40B4-BE49-F238E27FC236}">
                <a16:creationId xmlns:a16="http://schemas.microsoft.com/office/drawing/2014/main" id="{7D224B39-3E79-63D1-F6E4-148AF01D56B1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8" name="ZoneTexte 32">
            <a:extLst>
              <a:ext uri="{FF2B5EF4-FFF2-40B4-BE49-F238E27FC236}">
                <a16:creationId xmlns:a16="http://schemas.microsoft.com/office/drawing/2014/main" id="{E1B27148-8F68-964A-9619-018CABDF5A8E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Violet foncé</a:t>
            </a:r>
          </a:p>
        </p:txBody>
      </p:sp>
      <p:sp>
        <p:nvSpPr>
          <p:cNvPr id="19" name="Ellipse 34">
            <a:extLst>
              <a:ext uri="{FF2B5EF4-FFF2-40B4-BE49-F238E27FC236}">
                <a16:creationId xmlns:a16="http://schemas.microsoft.com/office/drawing/2014/main" id="{2593D798-DB15-AFBE-2D81-1A81B9808E86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35">
            <a:extLst>
              <a:ext uri="{FF2B5EF4-FFF2-40B4-BE49-F238E27FC236}">
                <a16:creationId xmlns:a16="http://schemas.microsoft.com/office/drawing/2014/main" id="{B4DE2417-AF92-6DD6-679D-3CC5882A7E99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Gris de fond</a:t>
            </a:r>
          </a:p>
        </p:txBody>
      </p:sp>
      <p:pic>
        <p:nvPicPr>
          <p:cNvPr id="6" name="Graphique 8">
            <a:extLst>
              <a:ext uri="{FF2B5EF4-FFF2-40B4-BE49-F238E27FC236}">
                <a16:creationId xmlns:a16="http://schemas.microsoft.com/office/drawing/2014/main" id="{A6F848C5-C7BF-2846-EEEA-55B7DC1B0D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A0197939-F732-97ED-226E-C4E6CAECB58A}"/>
              </a:ext>
            </a:extLst>
          </p:cNvPr>
          <p:cNvSpPr txBox="1"/>
          <p:nvPr userDrawn="1"/>
        </p:nvSpPr>
        <p:spPr>
          <a:xfrm rot="16200000">
            <a:off x="10613435" y="4883832"/>
            <a:ext cx="1917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b="0" i="0">
                <a:effectLst/>
                <a:latin typeface="+mn-lt"/>
              </a:rPr>
              <a:t>*Le monde est tel que nous </a:t>
            </a:r>
            <a:r>
              <a:rPr lang="fr-FR" sz="600" b="0" i="0">
                <a:solidFill>
                  <a:srgbClr val="221E1F"/>
                </a:solidFill>
                <a:effectLst/>
                <a:latin typeface="+mn-lt"/>
              </a:rPr>
              <a:t>le façonnons</a:t>
            </a:r>
          </a:p>
        </p:txBody>
      </p:sp>
    </p:spTree>
    <p:extLst>
      <p:ext uri="{BB962C8B-B14F-4D97-AF65-F5344CB8AC3E}">
        <p14:creationId xmlns:p14="http://schemas.microsoft.com/office/powerpoint/2010/main" val="353341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uverture_Photo_TexteRou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2">
            <a:extLst>
              <a:ext uri="{FF2B5EF4-FFF2-40B4-BE49-F238E27FC236}">
                <a16:creationId xmlns:a16="http://schemas.microsoft.com/office/drawing/2014/main" id="{2BCE75D2-6C84-4F8F-9300-67E0175D069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11473200" cy="5417345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555" y="787079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fr-FR" noProof="0"/>
              <a:t>Modifiez le style </a:t>
            </a:r>
            <a:br>
              <a:rPr lang="fr-FR" noProof="0"/>
            </a:br>
            <a:r>
              <a:rPr lang="fr-FR" noProof="0"/>
              <a:t>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55" y="3785955"/>
            <a:ext cx="5475215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/>
              <a:t>Modifiez le style des sous-titres du masque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8" name="ZoneTexte 7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9" name="Rectangle 8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  <p:sp>
        <p:nvSpPr>
          <p:cNvPr id="13" name="ZoneTexte 12"/>
          <p:cNvSpPr txBox="1"/>
          <p:nvPr userDrawn="1"/>
        </p:nvSpPr>
        <p:spPr>
          <a:xfrm>
            <a:off x="3101676" y="6039576"/>
            <a:ext cx="24858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b="1" noProof="0">
                <a:solidFill>
                  <a:schemeClr val="tx2"/>
                </a:solidFill>
              </a:rPr>
              <a:t>*</a:t>
            </a:r>
            <a:endParaRPr lang="fr-FR" sz="1050" b="1" noProof="0">
              <a:solidFill>
                <a:schemeClr val="tx2"/>
              </a:solidFill>
            </a:endParaRPr>
          </a:p>
        </p:txBody>
      </p:sp>
      <p:sp>
        <p:nvSpPr>
          <p:cNvPr id="17" name="ZoneTexte 16"/>
          <p:cNvSpPr txBox="1"/>
          <p:nvPr userDrawn="1"/>
        </p:nvSpPr>
        <p:spPr>
          <a:xfrm rot="16200000">
            <a:off x="10855001" y="4732026"/>
            <a:ext cx="13961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" b="0" kern="1200" noProof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Le monde est tel que nous le façonnons.</a:t>
            </a:r>
            <a:endParaRPr lang="fr-FR" sz="500" b="0" noProof="0">
              <a:solidFill>
                <a:schemeClr val="tx1"/>
              </a:solidFill>
            </a:endParaRPr>
          </a:p>
        </p:txBody>
      </p:sp>
      <p:pic>
        <p:nvPicPr>
          <p:cNvPr id="20" name="Imag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45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maire_Dégradé_Texte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19"/>
            <a:ext cx="12192000" cy="6114287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3106" y="1741479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01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19250" y="1741479"/>
            <a:ext cx="9851389" cy="60961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A4F7D656-C6A7-4E40-8463-1DA89AD8787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23106" y="2403943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02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19250" y="2403944"/>
            <a:ext cx="9851389" cy="611523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077578B-007D-4CE7-BBC2-92FD4954E06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23106" y="3066407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03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19250" y="3066408"/>
            <a:ext cx="9851389" cy="612000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339BA69C-B1C0-479F-9F80-102E4524E73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23106" y="3728871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04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19250" y="3728872"/>
            <a:ext cx="9851389" cy="61199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9261F303-D033-4A3A-9F3D-70FE683684C3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723106" y="4391335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05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19250" y="4391335"/>
            <a:ext cx="9851389" cy="61723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2FB7891-B5C9-49E2-B6B5-598576E6F4B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23106" y="5053798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06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19250" y="5053799"/>
            <a:ext cx="9851389" cy="612000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24" name="ZoneTexte 23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25" name="Rectangle 2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30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59F03168-A351-7975-82D8-D7BDC2B75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649BA796-F75B-C458-C217-AD4E53DCC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86699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maire_GrandePhoto_Texte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ce réservé pour une image  2">
            <a:extLst>
              <a:ext uri="{FF2B5EF4-FFF2-40B4-BE49-F238E27FC236}">
                <a16:creationId xmlns:a16="http://schemas.microsoft.com/office/drawing/2014/main" id="{EC36A585-7370-41B5-873A-8B80E3E462EB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0" y="0"/>
            <a:ext cx="12192000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80707" y="1301230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01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1134" y="1301230"/>
            <a:ext cx="4729506" cy="621525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A4F7D656-C6A7-4E40-8463-1DA89AD8787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80707" y="1925594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02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41134" y="1922755"/>
            <a:ext cx="4729506" cy="621984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077578B-007D-4CE7-BBC2-92FD4954E06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880707" y="2549958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03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1134" y="2544740"/>
            <a:ext cx="4729506" cy="621982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339BA69C-B1C0-479F-9F80-102E4524E73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880707" y="3174322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04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1134" y="3174323"/>
            <a:ext cx="4729506" cy="614382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9261F303-D033-4A3A-9F3D-70FE683684C3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880707" y="3798686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05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41134" y="3796306"/>
            <a:ext cx="4729506" cy="614381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2FB7891-B5C9-49E2-B6B5-598576E6F4B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5880707" y="4423049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06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1134" y="4418289"/>
            <a:ext cx="4729506" cy="614380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25" name="ZoneTexte 24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26" name="Rectangle 25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27" name="Rectangle 26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38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/>
              <a:t>Modifiez le style du titre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BE7AE9DC-1104-49CD-1ED6-0BC4CF4E3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4CB552D2-5A93-4A36-4194-173BE91ED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18468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maire_PetitePhoto_Texte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6" y="1826419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136" y="2490788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9136" y="3155157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136" y="3819526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9136" y="4483895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9136" y="5148262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6308D7D9-6833-45E5-89E1-E5B5B2F4792C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6788894" y="1410981"/>
            <a:ext cx="4680000" cy="468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/>
              <a:t>Cliquez sur l'icône pour ajouter une image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16" name="Rectangle 15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26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/>
              <a:t>Modifiez le style du titre</a:t>
            </a:r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C09F2030-BE03-9012-E9C7-149B2A515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A2107924-10BA-4870-8E1C-614174B17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46951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mierIntercalaire_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2"/>
                </a:solidFill>
              </a:defRPr>
            </a:lvl1pPr>
          </a:lstStyle>
          <a:p>
            <a:r>
              <a:rPr lang="fr-FR" noProof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 numéro</a:t>
            </a:r>
            <a:endParaRPr lang="fr-FR" sz="1200" noProof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8" name="Rectangle 17"/>
          <p:cNvSpPr/>
          <p:nvPr userDrawn="1"/>
        </p:nvSpPr>
        <p:spPr>
          <a:xfrm>
            <a:off x="0" y="-1297"/>
            <a:ext cx="6089904" cy="6114312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100000">
                <a:schemeClr val="bg2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BE368D-6ED6-8FD4-0B61-C7777100F7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325FEB-1D0B-457B-D86B-B7AC2D7F9F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72849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ièmeIntercalaire_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8D1D82"/>
                </a:solidFill>
              </a:defRPr>
            </a:lvl1pPr>
          </a:lstStyle>
          <a:p>
            <a:r>
              <a:rPr lang="fr-FR" noProof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2" name="ZoneTexte 11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 numéro</a:t>
            </a:r>
            <a:endParaRPr lang="fr-FR" sz="1200" noProof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8C1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-1"/>
            <a:ext cx="6090168" cy="6113016"/>
          </a:xfrm>
          <a:prstGeom prst="rect">
            <a:avLst/>
          </a:prstGeom>
          <a:gradFill flip="none" rotWithShape="1">
            <a:gsLst>
              <a:gs pos="50000">
                <a:srgbClr val="8D1D82"/>
              </a:gs>
              <a:gs pos="100000">
                <a:srgbClr val="EA5599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608EEC-C39E-281A-E8FB-0DA25C432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4E834C-E6AB-2BF7-E5D7-897C0420BB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80775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roisièmeIntercalaire_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00A188"/>
                </a:solidFill>
              </a:defRPr>
            </a:lvl1pPr>
          </a:lstStyle>
          <a:p>
            <a:r>
              <a:rPr lang="fr-FR" noProof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 numéro</a:t>
            </a:r>
            <a:endParaRPr lang="fr-FR" sz="1200" noProof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00A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-1"/>
            <a:ext cx="6090168" cy="6120962"/>
          </a:xfrm>
          <a:prstGeom prst="rect">
            <a:avLst/>
          </a:prstGeom>
          <a:gradFill flip="none" rotWithShape="1">
            <a:gsLst>
              <a:gs pos="50000">
                <a:srgbClr val="00A188"/>
              </a:gs>
              <a:gs pos="100000">
                <a:srgbClr val="95C11F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31B2C3-7E76-489F-4C08-0CB57D48DC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34B69E-8986-7451-900C-F2DAAC08B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47476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49140"/>
            <a:ext cx="10751504" cy="93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2185200"/>
            <a:ext cx="10751504" cy="39336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/>
              <a:t>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D59078-F0EA-4B2B-B92A-CB1D0AA4F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74129-F7BE-4703-924F-ACEA71B2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1B493F-9EAA-4161-9132-F480E263F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9137" y="6337302"/>
            <a:ext cx="36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1"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‹#›</a:t>
            </a:fld>
            <a:endParaRPr lang="fr-FR" noProof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7" name="MSIPCMContentMarking" descr="{&quot;HashCode&quot;:-1489314896,&quot;Placement&quot;:&quot;Footer&quot;,&quot;Top&quot;:520.8117,&quot;Left&quot;:0.0,&quot;SlideWidth&quot;:960,&quot;SlideHeight&quot;:540}"/>
          <p:cNvSpPr txBox="1"/>
          <p:nvPr userDrawn="1"/>
        </p:nvSpPr>
        <p:spPr>
          <a:xfrm>
            <a:off x="0" y="6614309"/>
            <a:ext cx="1304575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900">
                <a:solidFill>
                  <a:srgbClr val="CF022B"/>
                </a:solidFill>
                <a:latin typeface="Tahoma" panose="020B0604030504040204" pitchFamily="34" charset="0"/>
              </a:rPr>
              <a:t>C2 – Usage restreint </a:t>
            </a: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2" r:id="rId2"/>
    <p:sldLayoutId id="2147483701" r:id="rId3"/>
    <p:sldLayoutId id="2147483706" r:id="rId4"/>
    <p:sldLayoutId id="2147483704" r:id="rId5"/>
    <p:sldLayoutId id="2147483707" r:id="rId6"/>
    <p:sldLayoutId id="2147483667" r:id="rId7"/>
    <p:sldLayoutId id="2147483669" r:id="rId8"/>
    <p:sldLayoutId id="2147483671" r:id="rId9"/>
    <p:sldLayoutId id="2147483673" r:id="rId10"/>
    <p:sldLayoutId id="2147483668" r:id="rId11"/>
    <p:sldLayoutId id="2147483708" r:id="rId12"/>
    <p:sldLayoutId id="2147483709" r:id="rId13"/>
    <p:sldLayoutId id="2147483728" r:id="rId14"/>
    <p:sldLayoutId id="2147483711" r:id="rId15"/>
    <p:sldLayoutId id="2147483715" r:id="rId16"/>
    <p:sldLayoutId id="2147483716" r:id="rId17"/>
    <p:sldLayoutId id="2147483712" r:id="rId18"/>
    <p:sldLayoutId id="2147483690" r:id="rId19"/>
    <p:sldLayoutId id="2147483689" r:id="rId20"/>
    <p:sldLayoutId id="2147483679" r:id="rId21"/>
    <p:sldLayoutId id="2147483713" r:id="rId22"/>
    <p:sldLayoutId id="2147483717" r:id="rId23"/>
    <p:sldLayoutId id="2147483718" r:id="rId24"/>
    <p:sldLayoutId id="2147483700" r:id="rId25"/>
    <p:sldLayoutId id="2147483729" r:id="rId26"/>
    <p:sldLayoutId id="2147483730" r:id="rId27"/>
    <p:sldLayoutId id="2147483731" r:id="rId28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60000"/>
        <a:buFontTx/>
        <a:buBlip>
          <a:blip r:embed="rId31"/>
        </a:buBlip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40000"/>
        <a:buFontTx/>
        <a:buBlip>
          <a:blip r:embed="rId32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9138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93763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11" Type="http://schemas.openxmlformats.org/officeDocument/2006/relationships/image" Target="../media/image26.png"/><Relationship Id="rId5" Type="http://schemas.openxmlformats.org/officeDocument/2006/relationships/image" Target="../media/image42.png"/><Relationship Id="rId10" Type="http://schemas.openxmlformats.org/officeDocument/2006/relationships/image" Target="../media/image25.png"/><Relationship Id="rId4" Type="http://schemas.openxmlformats.org/officeDocument/2006/relationships/image" Target="../media/image41.pn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enib1/lab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tinyurl.com/aws-account-enib1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12factor.net/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com/enib1/lab" TargetMode="Externa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e/1WhctVWcN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hyperlink" Target="https://forms.office.com/e/PtjhCHfeQS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E7DC84EE-3A14-6F97-BA77-00ACCB8E8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138" y="1272606"/>
            <a:ext cx="6120000" cy="1495794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Cours ENIB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Cloud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E8F151D4-FAC0-57B3-4915-C30EDF6A7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56" y="3785955"/>
            <a:ext cx="5475216" cy="27597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18 novembre 2025</a:t>
            </a:r>
          </a:p>
        </p:txBody>
      </p:sp>
    </p:spTree>
    <p:extLst>
      <p:ext uri="{BB962C8B-B14F-4D97-AF65-F5344CB8AC3E}">
        <p14:creationId xmlns:p14="http://schemas.microsoft.com/office/powerpoint/2010/main" val="3716989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/>
              <a:t>Cours ENIB : Cloud / Virtualisation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Quelques dates clés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Histoire du Cloud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C655E648-1F7D-970B-0F7F-49AFE90B9B45}"/>
              </a:ext>
            </a:extLst>
          </p:cNvPr>
          <p:cNvCxnSpPr>
            <a:cxnSpLocks/>
          </p:cNvCxnSpPr>
          <p:nvPr/>
        </p:nvCxnSpPr>
        <p:spPr>
          <a:xfrm flipV="1">
            <a:off x="595901" y="2143214"/>
            <a:ext cx="11340698" cy="360004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C5964819-12FF-D1A4-D07E-D8782DBF5B0D}"/>
              </a:ext>
            </a:extLst>
          </p:cNvPr>
          <p:cNvSpPr txBox="1"/>
          <p:nvPr/>
        </p:nvSpPr>
        <p:spPr>
          <a:xfrm>
            <a:off x="255401" y="3709400"/>
            <a:ext cx="1869897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/>
              <a:t>Invention d’Arpanet (ancêtre d’internet)</a:t>
            </a:r>
          </a:p>
          <a:p>
            <a:pPr algn="ctr">
              <a:spcBef>
                <a:spcPts val="600"/>
              </a:spcBef>
            </a:pPr>
            <a:r>
              <a:rPr lang="fr-FR" b="1"/>
              <a:t>Fin 1960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F84920-AC8A-8DDC-FB79-E3BD84FD757F}"/>
              </a:ext>
            </a:extLst>
          </p:cNvPr>
          <p:cNvSpPr txBox="1"/>
          <p:nvPr/>
        </p:nvSpPr>
        <p:spPr>
          <a:xfrm>
            <a:off x="2037367" y="5186029"/>
            <a:ext cx="186989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Mi 1970</a:t>
            </a:r>
          </a:p>
          <a:p>
            <a:pPr algn="ctr"/>
            <a:r>
              <a:rPr lang="fr-FR"/>
              <a:t>Début virtualisation</a:t>
            </a:r>
          </a:p>
          <a:p>
            <a:pPr algn="ctr">
              <a:spcBef>
                <a:spcPts val="600"/>
              </a:spcBef>
            </a:pP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0BA3E1D-0D2E-CF9A-61F4-118A2711E2D1}"/>
              </a:ext>
            </a:extLst>
          </p:cNvPr>
          <p:cNvSpPr txBox="1"/>
          <p:nvPr/>
        </p:nvSpPr>
        <p:spPr>
          <a:xfrm>
            <a:off x="3225211" y="3283935"/>
            <a:ext cx="1869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b="1"/>
          </a:p>
          <a:p>
            <a:pPr algn="ctr"/>
            <a:r>
              <a:rPr lang="fr-FR"/>
              <a:t>Invention du Web</a:t>
            </a:r>
          </a:p>
          <a:p>
            <a:pPr algn="ctr"/>
            <a:r>
              <a:rPr lang="fr-FR" b="1"/>
              <a:t>1989</a:t>
            </a:r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DD89132-32FF-5E2E-273E-9493FFBC4324}"/>
              </a:ext>
            </a:extLst>
          </p:cNvPr>
          <p:cNvSpPr txBox="1"/>
          <p:nvPr/>
        </p:nvSpPr>
        <p:spPr>
          <a:xfrm>
            <a:off x="5443840" y="4044362"/>
            <a:ext cx="1869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1997</a:t>
            </a:r>
          </a:p>
          <a:p>
            <a:pPr algn="ctr"/>
            <a:r>
              <a:rPr lang="fr-FR"/>
              <a:t>Première définition du cloud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DD97763-ADBB-0E04-F69C-854FCB19C11C}"/>
              </a:ext>
            </a:extLst>
          </p:cNvPr>
          <p:cNvSpPr txBox="1"/>
          <p:nvPr/>
        </p:nvSpPr>
        <p:spPr>
          <a:xfrm>
            <a:off x="6510795" y="1992961"/>
            <a:ext cx="1869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b="1"/>
          </a:p>
          <a:p>
            <a:pPr algn="ctr"/>
            <a:r>
              <a:rPr lang="fr-FR"/>
              <a:t>Lancement d’Amazon Web Services</a:t>
            </a:r>
          </a:p>
          <a:p>
            <a:pPr algn="ctr"/>
            <a:r>
              <a:rPr lang="fr-FR" b="1"/>
              <a:t>2006</a:t>
            </a:r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9C7DAF2-418C-69EF-3A18-650533983A90}"/>
              </a:ext>
            </a:extLst>
          </p:cNvPr>
          <p:cNvSpPr txBox="1"/>
          <p:nvPr/>
        </p:nvSpPr>
        <p:spPr>
          <a:xfrm>
            <a:off x="8328728" y="2375416"/>
            <a:ext cx="1869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Google Cloud</a:t>
            </a:r>
          </a:p>
          <a:p>
            <a:pPr algn="ctr"/>
            <a:r>
              <a:rPr lang="fr-FR" sz="1400" b="1"/>
              <a:t>2011</a:t>
            </a:r>
            <a:endParaRPr lang="fr-FR" sz="140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3D9657E-1CB2-C14C-854A-E6B9B52F95F3}"/>
              </a:ext>
            </a:extLst>
          </p:cNvPr>
          <p:cNvSpPr txBox="1"/>
          <p:nvPr/>
        </p:nvSpPr>
        <p:spPr>
          <a:xfrm>
            <a:off x="7858501" y="3276679"/>
            <a:ext cx="186989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/>
              <a:t>2010</a:t>
            </a:r>
            <a:endParaRPr lang="fr-FR" sz="1400"/>
          </a:p>
          <a:p>
            <a:pPr algn="ctr"/>
            <a:r>
              <a:rPr lang="fr-FR" sz="1400"/>
              <a:t>Microsoft Azure</a:t>
            </a:r>
          </a:p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D630487-3F4B-D964-3A2C-7069E57BDE59}"/>
              </a:ext>
            </a:extLst>
          </p:cNvPr>
          <p:cNvSpPr/>
          <p:nvPr/>
        </p:nvSpPr>
        <p:spPr>
          <a:xfrm>
            <a:off x="1047300" y="5466697"/>
            <a:ext cx="206936" cy="19520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3EC79ED2-04FF-92A7-8350-AAC67869F1F4}"/>
              </a:ext>
            </a:extLst>
          </p:cNvPr>
          <p:cNvSpPr/>
          <p:nvPr/>
        </p:nvSpPr>
        <p:spPr>
          <a:xfrm>
            <a:off x="2826000" y="4916044"/>
            <a:ext cx="206936" cy="19520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73872A3-B6A3-B38E-7F4B-9592F38F1122}"/>
              </a:ext>
            </a:extLst>
          </p:cNvPr>
          <p:cNvSpPr/>
          <p:nvPr/>
        </p:nvSpPr>
        <p:spPr>
          <a:xfrm>
            <a:off x="4030537" y="4522220"/>
            <a:ext cx="206936" cy="19520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79205FD-34EC-574F-B7F5-223806D650CC}"/>
              </a:ext>
            </a:extLst>
          </p:cNvPr>
          <p:cNvSpPr/>
          <p:nvPr/>
        </p:nvSpPr>
        <p:spPr>
          <a:xfrm>
            <a:off x="6254530" y="3807457"/>
            <a:ext cx="206936" cy="19520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1326E78A-7FB7-15CB-4E0A-9BAB94A4C093}"/>
              </a:ext>
            </a:extLst>
          </p:cNvPr>
          <p:cNvSpPr/>
          <p:nvPr/>
        </p:nvSpPr>
        <p:spPr>
          <a:xfrm>
            <a:off x="7301400" y="3487003"/>
            <a:ext cx="206936" cy="19520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B1D4CD2A-8D3F-EFFB-935C-7578026E9BF2}"/>
              </a:ext>
            </a:extLst>
          </p:cNvPr>
          <p:cNvSpPr/>
          <p:nvPr/>
        </p:nvSpPr>
        <p:spPr>
          <a:xfrm>
            <a:off x="8673693" y="3053947"/>
            <a:ext cx="206936" cy="19520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C17A0F7-DB00-FBB9-D379-4293775210F8}"/>
              </a:ext>
            </a:extLst>
          </p:cNvPr>
          <p:cNvSpPr/>
          <p:nvPr/>
        </p:nvSpPr>
        <p:spPr>
          <a:xfrm>
            <a:off x="9139651" y="2908674"/>
            <a:ext cx="206936" cy="19520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3EEA327E-E946-B6BA-E949-559E6BE0622B}"/>
              </a:ext>
            </a:extLst>
          </p:cNvPr>
          <p:cNvSpPr/>
          <p:nvPr/>
        </p:nvSpPr>
        <p:spPr>
          <a:xfrm>
            <a:off x="10197836" y="2563910"/>
            <a:ext cx="206936" cy="19520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E4B1D40-F222-2CD0-F072-DC011911468B}"/>
              </a:ext>
            </a:extLst>
          </p:cNvPr>
          <p:cNvSpPr txBox="1"/>
          <p:nvPr/>
        </p:nvSpPr>
        <p:spPr>
          <a:xfrm>
            <a:off x="9605609" y="2628754"/>
            <a:ext cx="2319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2013</a:t>
            </a:r>
            <a:endParaRPr lang="fr-FR"/>
          </a:p>
          <a:p>
            <a:pPr algn="ctr"/>
            <a:r>
              <a:rPr lang="fr-FR"/>
              <a:t>Lancement de Docker (conteneurs)</a:t>
            </a:r>
          </a:p>
          <a:p>
            <a:pPr algn="ctr"/>
            <a:endParaRPr lang="fr-FR"/>
          </a:p>
        </p:txBody>
      </p:sp>
      <p:pic>
        <p:nvPicPr>
          <p:cNvPr id="1026" name="Picture 2" descr="Services et produits de cloud Amazon | AWS">
            <a:extLst>
              <a:ext uri="{FF2B5EF4-FFF2-40B4-BE49-F238E27FC236}">
                <a16:creationId xmlns:a16="http://schemas.microsoft.com/office/drawing/2014/main" id="{3B280562-C509-E0B0-C668-3965BC8E3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252" y="1698475"/>
            <a:ext cx="1200463" cy="63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'est-ce que Docker ? | AWS">
            <a:extLst>
              <a:ext uri="{FF2B5EF4-FFF2-40B4-BE49-F238E27FC236}">
                <a16:creationId xmlns:a16="http://schemas.microsoft.com/office/drawing/2014/main" id="{0475F9A7-E0B9-3561-0AE7-9A664FD42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068" y="3487003"/>
            <a:ext cx="1427758" cy="67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écialité Centre de données Cloud">
            <a:extLst>
              <a:ext uri="{FF2B5EF4-FFF2-40B4-BE49-F238E27FC236}">
                <a16:creationId xmlns:a16="http://schemas.microsoft.com/office/drawing/2014/main" id="{2C6ECD82-EFE6-A1F3-0190-638F7FB6F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600" y="5114602"/>
            <a:ext cx="1484390" cy="83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éfinissez le web - Comprendre le Web - OpenClassrooms">
            <a:extLst>
              <a:ext uri="{FF2B5EF4-FFF2-40B4-BE49-F238E27FC236}">
                <a16:creationId xmlns:a16="http://schemas.microsoft.com/office/drawing/2014/main" id="{F85BB6A6-0ACD-4E9B-0039-F174B46B2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244" y="3093970"/>
            <a:ext cx="976585" cy="54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10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37425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>
          <a:xfrm>
            <a:off x="719137" y="1744980"/>
            <a:ext cx="4316001" cy="4389120"/>
          </a:xfrm>
        </p:spPr>
        <p:txBody>
          <a:bodyPr/>
          <a:lstStyle/>
          <a:p>
            <a:pPr algn="l">
              <a:buClr>
                <a:schemeClr val="accent1"/>
              </a:buClr>
            </a:pPr>
            <a:r>
              <a:rPr lang="fr-FR"/>
              <a:t>En 2011, le NIST a publié un document définissant le cloud. Cette définition est toujours d’actualité.</a:t>
            </a:r>
          </a:p>
          <a:p>
            <a:pPr lvl="1">
              <a:buClr>
                <a:schemeClr val="accent1"/>
              </a:buClr>
            </a:pPr>
            <a:r>
              <a:rPr lang="fr-FR"/>
              <a:t>Le Cloud </a:t>
            </a:r>
            <a:r>
              <a:rPr lang="fr-FR" err="1"/>
              <a:t>Computing</a:t>
            </a:r>
            <a:r>
              <a:rPr lang="fr-FR"/>
              <a:t> est un moyen de fournir des services informatiques</a:t>
            </a:r>
          </a:p>
          <a:p>
            <a:pPr lvl="1">
              <a:buClr>
                <a:schemeClr val="accent1"/>
              </a:buClr>
            </a:pPr>
            <a:r>
              <a:rPr lang="fr-FR"/>
              <a:t>Les ressources sont partagées et disponibles en tant que services pouvant être directement utilisés par les clients</a:t>
            </a:r>
          </a:p>
          <a:p>
            <a:pPr algn="l">
              <a:buClr>
                <a:schemeClr val="accent1"/>
              </a:buClr>
            </a:pPr>
            <a:endParaRPr lang="fr-FR"/>
          </a:p>
          <a:p>
            <a:pPr marL="0" indent="0" algn="l">
              <a:buClr>
                <a:schemeClr val="accent1"/>
              </a:buClr>
              <a:buNone/>
            </a:pP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/>
              <a:t>Cours ENIB : Cloud / Virtualisation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731012" y="981120"/>
            <a:ext cx="10751504" cy="360000"/>
          </a:xfrm>
        </p:spPr>
        <p:txBody>
          <a:bodyPr/>
          <a:lstStyle/>
          <a:p>
            <a:r>
              <a:rPr lang="en-US"/>
              <a:t>Definition du National Institute of Standards and Technology (NIST) </a:t>
            </a:r>
            <a:endParaRPr lang="fr-FR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Qu’est-ce que le Cloud ?</a:t>
            </a:r>
          </a:p>
        </p:txBody>
      </p:sp>
      <p:pic>
        <p:nvPicPr>
          <p:cNvPr id="179" name="Image 178">
            <a:extLst>
              <a:ext uri="{FF2B5EF4-FFF2-40B4-BE49-F238E27FC236}">
                <a16:creationId xmlns:a16="http://schemas.microsoft.com/office/drawing/2014/main" id="{6CABAA82-B959-E8B2-0BD1-670333E7F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285" y="1744980"/>
            <a:ext cx="5607271" cy="3511350"/>
          </a:xfrm>
          <a:prstGeom prst="rect">
            <a:avLst/>
          </a:prstGeom>
        </p:spPr>
      </p:pic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11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28637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9C952E-6131-B7AA-C42D-131E0D89A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13FD805-D61B-3F86-C3CB-D4D763048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240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C6F1FE10-8D6C-F2B7-B9E6-B1211B7E7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Caractéristiques du cloud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98F15AE-52F9-9382-079C-DD85698168C3}"/>
              </a:ext>
            </a:extLst>
          </p:cNvPr>
          <p:cNvSpPr/>
          <p:nvPr/>
        </p:nvSpPr>
        <p:spPr>
          <a:xfrm>
            <a:off x="4049972" y="2859040"/>
            <a:ext cx="2565112" cy="910576"/>
          </a:xfrm>
          <a:prstGeom prst="rect">
            <a:avLst/>
          </a:prstGeom>
          <a:solidFill>
            <a:srgbClr val="41738C"/>
          </a:solidFill>
          <a:ln w="25400" cap="flat" cmpd="sng" algn="ctr">
            <a:noFill/>
            <a:prstDash val="solid"/>
          </a:ln>
          <a:effectLst/>
        </p:spPr>
        <p:txBody>
          <a:bodyPr lIns="189000" rIns="27000" rtlCol="0" anchor="ctr"/>
          <a:lstStyle/>
          <a:p>
            <a:pPr marL="48091" marR="0" lvl="0" indent="-9992" algn="ctr" defTabSz="9141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0000"/>
              </a:buClr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Elasticité rapide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158FDB4-D2FA-AC21-2122-424105FE73DC}"/>
              </a:ext>
            </a:extLst>
          </p:cNvPr>
          <p:cNvSpPr/>
          <p:nvPr/>
        </p:nvSpPr>
        <p:spPr>
          <a:xfrm>
            <a:off x="6368247" y="3963107"/>
            <a:ext cx="2687323" cy="910576"/>
          </a:xfrm>
          <a:prstGeom prst="rect">
            <a:avLst/>
          </a:prstGeom>
          <a:solidFill>
            <a:srgbClr val="41738C"/>
          </a:solidFill>
          <a:ln w="25400" cap="flat" cmpd="sng" algn="ctr">
            <a:noFill/>
            <a:prstDash val="solid"/>
          </a:ln>
          <a:effectLst/>
        </p:spPr>
        <p:txBody>
          <a:bodyPr lIns="189000" rIns="27000" rtlCol="0" anchor="ctr"/>
          <a:lstStyle/>
          <a:p>
            <a:pPr marL="48091" marR="0" lvl="0" indent="-9992" algn="ctr" defTabSz="9141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0000"/>
              </a:buClr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Service mesurable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7B38FB4-038D-9560-F1F5-DF6C7194039F}"/>
              </a:ext>
            </a:extLst>
          </p:cNvPr>
          <p:cNvSpPr/>
          <p:nvPr/>
        </p:nvSpPr>
        <p:spPr>
          <a:xfrm>
            <a:off x="6951609" y="2871378"/>
            <a:ext cx="2996343" cy="910576"/>
          </a:xfrm>
          <a:prstGeom prst="rect">
            <a:avLst/>
          </a:prstGeom>
          <a:solidFill>
            <a:srgbClr val="41738C"/>
          </a:solidFill>
          <a:ln w="25400" cap="flat" cmpd="sng" algn="ctr">
            <a:noFill/>
            <a:prstDash val="solid"/>
          </a:ln>
          <a:effectLst/>
        </p:spPr>
        <p:txBody>
          <a:bodyPr lIns="189000" rIns="27000" rtlCol="0" anchor="ctr"/>
          <a:lstStyle/>
          <a:p>
            <a:pPr marL="48091" marR="0" lvl="0" indent="-9992" algn="ctr" defTabSz="9141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0000"/>
              </a:buClr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Large accès </a:t>
            </a:r>
          </a:p>
          <a:p>
            <a:pPr marL="48091" marR="0" lvl="0" indent="-9992" algn="ctr" defTabSz="9141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0000"/>
              </a:buClr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au réseau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B14B774-8A5B-4C31-7B1E-6FD4751132FD}"/>
              </a:ext>
            </a:extLst>
          </p:cNvPr>
          <p:cNvSpPr/>
          <p:nvPr/>
        </p:nvSpPr>
        <p:spPr>
          <a:xfrm>
            <a:off x="9322353" y="3958633"/>
            <a:ext cx="2565112" cy="910576"/>
          </a:xfrm>
          <a:prstGeom prst="rect">
            <a:avLst/>
          </a:prstGeom>
          <a:solidFill>
            <a:srgbClr val="41738C"/>
          </a:solidFill>
          <a:ln w="25400" cap="flat" cmpd="sng" algn="ctr">
            <a:noFill/>
            <a:prstDash val="solid"/>
          </a:ln>
          <a:effectLst/>
        </p:spPr>
        <p:txBody>
          <a:bodyPr lIns="189000" rIns="27000" rtlCol="0" anchor="ctr"/>
          <a:lstStyle/>
          <a:p>
            <a:pPr marL="48091" marR="0" lvl="0" indent="-9992" algn="ctr" defTabSz="9141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0000"/>
              </a:buClr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Mutualisation des ressources</a:t>
            </a:r>
          </a:p>
        </p:txBody>
      </p:sp>
      <p:pic>
        <p:nvPicPr>
          <p:cNvPr id="125" name="Image 124">
            <a:extLst>
              <a:ext uri="{FF2B5EF4-FFF2-40B4-BE49-F238E27FC236}">
                <a16:creationId xmlns:a16="http://schemas.microsoft.com/office/drawing/2014/main" id="{D2A38598-7EB2-39E5-4B7C-44EE4D799A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6319" y="3384854"/>
            <a:ext cx="285438" cy="285438"/>
          </a:xfrm>
          <a:prstGeom prst="rect">
            <a:avLst/>
          </a:prstGeom>
        </p:spPr>
      </p:pic>
      <p:pic>
        <p:nvPicPr>
          <p:cNvPr id="126" name="Image 125">
            <a:extLst>
              <a:ext uri="{FF2B5EF4-FFF2-40B4-BE49-F238E27FC236}">
                <a16:creationId xmlns:a16="http://schemas.microsoft.com/office/drawing/2014/main" id="{182F56CA-A0BA-E102-95BB-4D9ABFF7AF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3711" y="3132675"/>
            <a:ext cx="285438" cy="285438"/>
          </a:xfrm>
          <a:prstGeom prst="rect">
            <a:avLst/>
          </a:prstGeom>
        </p:spPr>
      </p:pic>
      <p:pic>
        <p:nvPicPr>
          <p:cNvPr id="127" name="Image 126">
            <a:extLst>
              <a:ext uri="{FF2B5EF4-FFF2-40B4-BE49-F238E27FC236}">
                <a16:creationId xmlns:a16="http://schemas.microsoft.com/office/drawing/2014/main" id="{06B9F84E-0DB9-A9B6-8269-FABED7C9D87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5948" y="4076666"/>
            <a:ext cx="285438" cy="285438"/>
          </a:xfrm>
          <a:prstGeom prst="rect">
            <a:avLst/>
          </a:prstGeom>
        </p:spPr>
      </p:pic>
      <p:pic>
        <p:nvPicPr>
          <p:cNvPr id="128" name="Image 127">
            <a:extLst>
              <a:ext uri="{FF2B5EF4-FFF2-40B4-BE49-F238E27FC236}">
                <a16:creationId xmlns:a16="http://schemas.microsoft.com/office/drawing/2014/main" id="{7CB1ED25-5158-CC3B-3E24-4619C1535EE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7096" y="4200998"/>
            <a:ext cx="285438" cy="285438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5612E56B-25F6-E471-CD25-E883DB5D5E88}"/>
              </a:ext>
            </a:extLst>
          </p:cNvPr>
          <p:cNvSpPr/>
          <p:nvPr/>
        </p:nvSpPr>
        <p:spPr>
          <a:xfrm>
            <a:off x="3502925" y="3962097"/>
            <a:ext cx="2565112" cy="910576"/>
          </a:xfrm>
          <a:prstGeom prst="rect">
            <a:avLst/>
          </a:prstGeom>
          <a:solidFill>
            <a:srgbClr val="41738C"/>
          </a:solidFill>
          <a:ln w="25400" cap="flat" cmpd="sng" algn="ctr">
            <a:noFill/>
            <a:prstDash val="solid"/>
          </a:ln>
          <a:effectLst/>
        </p:spPr>
        <p:txBody>
          <a:bodyPr lIns="189000" rIns="27000" rtlCol="0" anchor="ctr"/>
          <a:lstStyle/>
          <a:p>
            <a:pPr marL="48091" marR="0" lvl="0" indent="-9992" algn="ctr" defTabSz="9141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0000"/>
              </a:buClr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Libre-service / à</a:t>
            </a:r>
          </a:p>
          <a:p>
            <a:pPr marL="48091" marR="0" lvl="0" indent="-9992" algn="ctr" defTabSz="9141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0000"/>
              </a:buClr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 la demande</a:t>
            </a:r>
          </a:p>
        </p:txBody>
      </p:sp>
      <p:pic>
        <p:nvPicPr>
          <p:cNvPr id="130" name="Image 129">
            <a:extLst>
              <a:ext uri="{FF2B5EF4-FFF2-40B4-BE49-F238E27FC236}">
                <a16:creationId xmlns:a16="http://schemas.microsoft.com/office/drawing/2014/main" id="{1DADAB80-CAD1-FCFC-1262-C54ED7BDE54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179" y="4168684"/>
            <a:ext cx="285438" cy="285438"/>
          </a:xfrm>
          <a:prstGeom prst="rect">
            <a:avLst/>
          </a:prstGeom>
        </p:spPr>
      </p:pic>
      <p:pic>
        <p:nvPicPr>
          <p:cNvPr id="138" name="Image 137">
            <a:extLst>
              <a:ext uri="{FF2B5EF4-FFF2-40B4-BE49-F238E27FC236}">
                <a16:creationId xmlns:a16="http://schemas.microsoft.com/office/drawing/2014/main" id="{904B50CA-6293-1477-937F-FDCFDEAE36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9972" y="3163007"/>
            <a:ext cx="380584" cy="380584"/>
          </a:xfrm>
          <a:prstGeom prst="rect">
            <a:avLst/>
          </a:prstGeom>
        </p:spPr>
      </p:pic>
      <p:grpSp>
        <p:nvGrpSpPr>
          <p:cNvPr id="144" name="Groupe 143">
            <a:extLst>
              <a:ext uri="{FF2B5EF4-FFF2-40B4-BE49-F238E27FC236}">
                <a16:creationId xmlns:a16="http://schemas.microsoft.com/office/drawing/2014/main" id="{02122B3D-24CB-E324-8367-CB72C41A0CEB}"/>
              </a:ext>
            </a:extLst>
          </p:cNvPr>
          <p:cNvGrpSpPr/>
          <p:nvPr/>
        </p:nvGrpSpPr>
        <p:grpSpPr>
          <a:xfrm>
            <a:off x="6114862" y="4643977"/>
            <a:ext cx="3125620" cy="1556836"/>
            <a:chOff x="4356906" y="3307620"/>
            <a:chExt cx="2105587" cy="1013052"/>
          </a:xfrm>
        </p:grpSpPr>
        <p:sp>
          <p:nvSpPr>
            <p:cNvPr id="145" name="Rectangle 36">
              <a:extLst>
                <a:ext uri="{FF2B5EF4-FFF2-40B4-BE49-F238E27FC236}">
                  <a16:creationId xmlns:a16="http://schemas.microsoft.com/office/drawing/2014/main" id="{E1D964B5-28DF-4305-462B-BC8529F515F9}"/>
                </a:ext>
              </a:extLst>
            </p:cNvPr>
            <p:cNvSpPr/>
            <p:nvPr/>
          </p:nvSpPr>
          <p:spPr>
            <a:xfrm>
              <a:off x="4356906" y="3640901"/>
              <a:ext cx="1901336" cy="679771"/>
            </a:xfrm>
            <a:custGeom>
              <a:avLst/>
              <a:gdLst>
                <a:gd name="connsiteX0" fmla="*/ 0 w 1901336"/>
                <a:gd name="connsiteY0" fmla="*/ 0 h 679771"/>
                <a:gd name="connsiteX1" fmla="*/ 494347 w 1901336"/>
                <a:gd name="connsiteY1" fmla="*/ 0 h 679771"/>
                <a:gd name="connsiteX2" fmla="*/ 912641 w 1901336"/>
                <a:gd name="connsiteY2" fmla="*/ 0 h 679771"/>
                <a:gd name="connsiteX3" fmla="*/ 1426002 w 1901336"/>
                <a:gd name="connsiteY3" fmla="*/ 0 h 679771"/>
                <a:gd name="connsiteX4" fmla="*/ 1901336 w 1901336"/>
                <a:gd name="connsiteY4" fmla="*/ 0 h 679771"/>
                <a:gd name="connsiteX5" fmla="*/ 1901336 w 1901336"/>
                <a:gd name="connsiteY5" fmla="*/ 326290 h 679771"/>
                <a:gd name="connsiteX6" fmla="*/ 1901336 w 1901336"/>
                <a:gd name="connsiteY6" fmla="*/ 679771 h 679771"/>
                <a:gd name="connsiteX7" fmla="*/ 1406989 w 1901336"/>
                <a:gd name="connsiteY7" fmla="*/ 679771 h 679771"/>
                <a:gd name="connsiteX8" fmla="*/ 893628 w 1901336"/>
                <a:gd name="connsiteY8" fmla="*/ 679771 h 679771"/>
                <a:gd name="connsiteX9" fmla="*/ 0 w 1901336"/>
                <a:gd name="connsiteY9" fmla="*/ 679771 h 679771"/>
                <a:gd name="connsiteX10" fmla="*/ 0 w 1901336"/>
                <a:gd name="connsiteY10" fmla="*/ 339886 h 679771"/>
                <a:gd name="connsiteX11" fmla="*/ 0 w 1901336"/>
                <a:gd name="connsiteY11" fmla="*/ 0 h 679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1336" h="679771" fill="none" extrusionOk="0">
                  <a:moveTo>
                    <a:pt x="0" y="0"/>
                  </a:moveTo>
                  <a:cubicBezTo>
                    <a:pt x="229615" y="-39645"/>
                    <a:pt x="314188" y="16265"/>
                    <a:pt x="494347" y="0"/>
                  </a:cubicBezTo>
                  <a:cubicBezTo>
                    <a:pt x="674506" y="-16265"/>
                    <a:pt x="777695" y="37563"/>
                    <a:pt x="912641" y="0"/>
                  </a:cubicBezTo>
                  <a:cubicBezTo>
                    <a:pt x="1047587" y="-37563"/>
                    <a:pt x="1169695" y="33462"/>
                    <a:pt x="1426002" y="0"/>
                  </a:cubicBezTo>
                  <a:cubicBezTo>
                    <a:pt x="1682309" y="-33462"/>
                    <a:pt x="1692681" y="30354"/>
                    <a:pt x="1901336" y="0"/>
                  </a:cubicBezTo>
                  <a:cubicBezTo>
                    <a:pt x="1932776" y="65850"/>
                    <a:pt x="1868519" y="177916"/>
                    <a:pt x="1901336" y="326290"/>
                  </a:cubicBezTo>
                  <a:cubicBezTo>
                    <a:pt x="1934153" y="474664"/>
                    <a:pt x="1887324" y="538545"/>
                    <a:pt x="1901336" y="679771"/>
                  </a:cubicBezTo>
                  <a:cubicBezTo>
                    <a:pt x="1682441" y="713617"/>
                    <a:pt x="1581594" y="652538"/>
                    <a:pt x="1406989" y="679771"/>
                  </a:cubicBezTo>
                  <a:cubicBezTo>
                    <a:pt x="1232384" y="707004"/>
                    <a:pt x="1043484" y="663304"/>
                    <a:pt x="893628" y="679771"/>
                  </a:cubicBezTo>
                  <a:cubicBezTo>
                    <a:pt x="743772" y="696238"/>
                    <a:pt x="323041" y="585962"/>
                    <a:pt x="0" y="679771"/>
                  </a:cubicBezTo>
                  <a:cubicBezTo>
                    <a:pt x="-11286" y="594282"/>
                    <a:pt x="22492" y="417518"/>
                    <a:pt x="0" y="339886"/>
                  </a:cubicBezTo>
                  <a:cubicBezTo>
                    <a:pt x="-22492" y="262255"/>
                    <a:pt x="35634" y="96925"/>
                    <a:pt x="0" y="0"/>
                  </a:cubicBezTo>
                  <a:close/>
                </a:path>
                <a:path w="1901336" h="679771" stroke="0" extrusionOk="0">
                  <a:moveTo>
                    <a:pt x="0" y="0"/>
                  </a:moveTo>
                  <a:cubicBezTo>
                    <a:pt x="234529" y="-56720"/>
                    <a:pt x="394905" y="40753"/>
                    <a:pt x="494347" y="0"/>
                  </a:cubicBezTo>
                  <a:cubicBezTo>
                    <a:pt x="593789" y="-40753"/>
                    <a:pt x="890196" y="27746"/>
                    <a:pt x="1007708" y="0"/>
                  </a:cubicBezTo>
                  <a:cubicBezTo>
                    <a:pt x="1125220" y="-27746"/>
                    <a:pt x="1276986" y="16044"/>
                    <a:pt x="1445015" y="0"/>
                  </a:cubicBezTo>
                  <a:cubicBezTo>
                    <a:pt x="1613044" y="-16044"/>
                    <a:pt x="1785717" y="18856"/>
                    <a:pt x="1901336" y="0"/>
                  </a:cubicBezTo>
                  <a:cubicBezTo>
                    <a:pt x="1932489" y="130360"/>
                    <a:pt x="1870381" y="276878"/>
                    <a:pt x="1901336" y="346683"/>
                  </a:cubicBezTo>
                  <a:cubicBezTo>
                    <a:pt x="1932291" y="416488"/>
                    <a:pt x="1864277" y="573080"/>
                    <a:pt x="1901336" y="679771"/>
                  </a:cubicBezTo>
                  <a:cubicBezTo>
                    <a:pt x="1662689" y="736112"/>
                    <a:pt x="1633190" y="658186"/>
                    <a:pt x="1406989" y="679771"/>
                  </a:cubicBezTo>
                  <a:cubicBezTo>
                    <a:pt x="1180788" y="701356"/>
                    <a:pt x="1019699" y="633791"/>
                    <a:pt x="893628" y="679771"/>
                  </a:cubicBezTo>
                  <a:cubicBezTo>
                    <a:pt x="767557" y="725751"/>
                    <a:pt x="273465" y="575925"/>
                    <a:pt x="0" y="679771"/>
                  </a:cubicBezTo>
                  <a:cubicBezTo>
                    <a:pt x="-23414" y="512962"/>
                    <a:pt x="17659" y="488661"/>
                    <a:pt x="0" y="333088"/>
                  </a:cubicBezTo>
                  <a:cubicBezTo>
                    <a:pt x="-17659" y="177515"/>
                    <a:pt x="20525" y="1406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070707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41860313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lIns="189000" rIns="27000" rtlCol="0" anchor="ctr"/>
            <a:lstStyle/>
            <a:p>
              <a:pPr marL="0" marR="0" lvl="0" indent="0" algn="ctr" defTabSz="9141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L’utilisation des ressources peut être surveillée, contrôlée et rapportée. Le paiement dépend de l’usage.</a:t>
              </a:r>
            </a:p>
          </p:txBody>
        </p:sp>
        <p:pic>
          <p:nvPicPr>
            <p:cNvPr id="146" name="Shape 1876">
              <a:extLst>
                <a:ext uri="{FF2B5EF4-FFF2-40B4-BE49-F238E27FC236}">
                  <a16:creationId xmlns:a16="http://schemas.microsoft.com/office/drawing/2014/main" id="{3AFFEC92-20CB-5AE3-7007-54B7F5E82359}"/>
                </a:ext>
              </a:extLst>
            </p:cNvPr>
            <p:cNvPicPr preferRelativeResize="0"/>
            <p:nvPr/>
          </p:nvPicPr>
          <p:blipFill>
            <a:blip r:embed="rId9">
              <a:alphaModFix/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187010">
              <a:off x="6027123" y="3307620"/>
              <a:ext cx="435370" cy="433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roupe 146">
            <a:extLst>
              <a:ext uri="{FF2B5EF4-FFF2-40B4-BE49-F238E27FC236}">
                <a16:creationId xmlns:a16="http://schemas.microsoft.com/office/drawing/2014/main" id="{81DFAD82-A89F-BC2C-E78F-C53F563C5A98}"/>
              </a:ext>
            </a:extLst>
          </p:cNvPr>
          <p:cNvGrpSpPr/>
          <p:nvPr/>
        </p:nvGrpSpPr>
        <p:grpSpPr>
          <a:xfrm>
            <a:off x="2911229" y="1547739"/>
            <a:ext cx="3683425" cy="1687224"/>
            <a:chOff x="2345338" y="1143198"/>
            <a:chExt cx="2481355" cy="1097899"/>
          </a:xfrm>
        </p:grpSpPr>
        <p:sp>
          <p:nvSpPr>
            <p:cNvPr id="148" name="Rectangle 46">
              <a:extLst>
                <a:ext uri="{FF2B5EF4-FFF2-40B4-BE49-F238E27FC236}">
                  <a16:creationId xmlns:a16="http://schemas.microsoft.com/office/drawing/2014/main" id="{F936C1CD-4962-7D17-13CA-C9D7B0D8745F}"/>
                </a:ext>
              </a:extLst>
            </p:cNvPr>
            <p:cNvSpPr/>
            <p:nvPr/>
          </p:nvSpPr>
          <p:spPr>
            <a:xfrm>
              <a:off x="2345338" y="1143198"/>
              <a:ext cx="2481355" cy="789459"/>
            </a:xfrm>
            <a:custGeom>
              <a:avLst/>
              <a:gdLst>
                <a:gd name="connsiteX0" fmla="*/ 0 w 2481355"/>
                <a:gd name="connsiteY0" fmla="*/ 0 h 789459"/>
                <a:gd name="connsiteX1" fmla="*/ 645152 w 2481355"/>
                <a:gd name="connsiteY1" fmla="*/ 0 h 789459"/>
                <a:gd name="connsiteX2" fmla="*/ 1191050 w 2481355"/>
                <a:gd name="connsiteY2" fmla="*/ 0 h 789459"/>
                <a:gd name="connsiteX3" fmla="*/ 1861016 w 2481355"/>
                <a:gd name="connsiteY3" fmla="*/ 0 h 789459"/>
                <a:gd name="connsiteX4" fmla="*/ 2481355 w 2481355"/>
                <a:gd name="connsiteY4" fmla="*/ 0 h 789459"/>
                <a:gd name="connsiteX5" fmla="*/ 2481355 w 2481355"/>
                <a:gd name="connsiteY5" fmla="*/ 378940 h 789459"/>
                <a:gd name="connsiteX6" fmla="*/ 2481355 w 2481355"/>
                <a:gd name="connsiteY6" fmla="*/ 789459 h 789459"/>
                <a:gd name="connsiteX7" fmla="*/ 1836203 w 2481355"/>
                <a:gd name="connsiteY7" fmla="*/ 789459 h 789459"/>
                <a:gd name="connsiteX8" fmla="*/ 1166237 w 2481355"/>
                <a:gd name="connsiteY8" fmla="*/ 789459 h 789459"/>
                <a:gd name="connsiteX9" fmla="*/ 0 w 2481355"/>
                <a:gd name="connsiteY9" fmla="*/ 789459 h 789459"/>
                <a:gd name="connsiteX10" fmla="*/ 0 w 2481355"/>
                <a:gd name="connsiteY10" fmla="*/ 394730 h 789459"/>
                <a:gd name="connsiteX11" fmla="*/ 0 w 2481355"/>
                <a:gd name="connsiteY11" fmla="*/ 0 h 789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1355" h="789459" fill="none" extrusionOk="0">
                  <a:moveTo>
                    <a:pt x="0" y="0"/>
                  </a:moveTo>
                  <a:cubicBezTo>
                    <a:pt x="205788" y="8825"/>
                    <a:pt x="454136" y="19756"/>
                    <a:pt x="645152" y="0"/>
                  </a:cubicBezTo>
                  <a:cubicBezTo>
                    <a:pt x="836168" y="-19756"/>
                    <a:pt x="995184" y="-24564"/>
                    <a:pt x="1191050" y="0"/>
                  </a:cubicBezTo>
                  <a:cubicBezTo>
                    <a:pt x="1386916" y="24564"/>
                    <a:pt x="1688520" y="-13033"/>
                    <a:pt x="1861016" y="0"/>
                  </a:cubicBezTo>
                  <a:cubicBezTo>
                    <a:pt x="2033512" y="13033"/>
                    <a:pt x="2217447" y="-1147"/>
                    <a:pt x="2481355" y="0"/>
                  </a:cubicBezTo>
                  <a:cubicBezTo>
                    <a:pt x="2474974" y="90142"/>
                    <a:pt x="2463043" y="220033"/>
                    <a:pt x="2481355" y="378940"/>
                  </a:cubicBezTo>
                  <a:cubicBezTo>
                    <a:pt x="2499667" y="537847"/>
                    <a:pt x="2498555" y="619919"/>
                    <a:pt x="2481355" y="789459"/>
                  </a:cubicBezTo>
                  <a:cubicBezTo>
                    <a:pt x="2215386" y="779302"/>
                    <a:pt x="1976849" y="809967"/>
                    <a:pt x="1836203" y="789459"/>
                  </a:cubicBezTo>
                  <a:cubicBezTo>
                    <a:pt x="1695557" y="768951"/>
                    <a:pt x="1455699" y="804670"/>
                    <a:pt x="1166237" y="789459"/>
                  </a:cubicBezTo>
                  <a:cubicBezTo>
                    <a:pt x="876775" y="774248"/>
                    <a:pt x="303397" y="811459"/>
                    <a:pt x="0" y="789459"/>
                  </a:cubicBezTo>
                  <a:cubicBezTo>
                    <a:pt x="-1065" y="664483"/>
                    <a:pt x="17411" y="502187"/>
                    <a:pt x="0" y="394730"/>
                  </a:cubicBezTo>
                  <a:cubicBezTo>
                    <a:pt x="-17411" y="287273"/>
                    <a:pt x="848" y="112843"/>
                    <a:pt x="0" y="0"/>
                  </a:cubicBezTo>
                  <a:close/>
                </a:path>
                <a:path w="2481355" h="789459" stroke="0" extrusionOk="0">
                  <a:moveTo>
                    <a:pt x="0" y="0"/>
                  </a:moveTo>
                  <a:cubicBezTo>
                    <a:pt x="233732" y="-26098"/>
                    <a:pt x="424648" y="5870"/>
                    <a:pt x="645152" y="0"/>
                  </a:cubicBezTo>
                  <a:cubicBezTo>
                    <a:pt x="865656" y="-5870"/>
                    <a:pt x="1093132" y="-9613"/>
                    <a:pt x="1315118" y="0"/>
                  </a:cubicBezTo>
                  <a:cubicBezTo>
                    <a:pt x="1537104" y="9613"/>
                    <a:pt x="1663598" y="-1002"/>
                    <a:pt x="1885830" y="0"/>
                  </a:cubicBezTo>
                  <a:cubicBezTo>
                    <a:pt x="2108062" y="1002"/>
                    <a:pt x="2360962" y="24605"/>
                    <a:pt x="2481355" y="0"/>
                  </a:cubicBezTo>
                  <a:cubicBezTo>
                    <a:pt x="2463122" y="108291"/>
                    <a:pt x="2495240" y="281705"/>
                    <a:pt x="2481355" y="402624"/>
                  </a:cubicBezTo>
                  <a:cubicBezTo>
                    <a:pt x="2467470" y="523543"/>
                    <a:pt x="2471664" y="623326"/>
                    <a:pt x="2481355" y="789459"/>
                  </a:cubicBezTo>
                  <a:cubicBezTo>
                    <a:pt x="2259080" y="805206"/>
                    <a:pt x="1976336" y="772500"/>
                    <a:pt x="1836203" y="789459"/>
                  </a:cubicBezTo>
                  <a:cubicBezTo>
                    <a:pt x="1696070" y="806418"/>
                    <a:pt x="1424723" y="784117"/>
                    <a:pt x="1166237" y="789459"/>
                  </a:cubicBezTo>
                  <a:cubicBezTo>
                    <a:pt x="907751" y="794801"/>
                    <a:pt x="294928" y="836410"/>
                    <a:pt x="0" y="789459"/>
                  </a:cubicBezTo>
                  <a:cubicBezTo>
                    <a:pt x="15506" y="707619"/>
                    <a:pt x="10479" y="585213"/>
                    <a:pt x="0" y="386835"/>
                  </a:cubicBezTo>
                  <a:cubicBezTo>
                    <a:pt x="-10479" y="188457"/>
                    <a:pt x="6831" y="17983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41738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41860313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txBody>
            <a:bodyPr lIns="189000" rIns="27000" rtlCol="0" anchor="ctr"/>
            <a:lstStyle/>
            <a:p>
              <a:pPr marL="0" marR="0" lvl="0" indent="0" algn="ctr" defTabSz="9141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Augmenter ou diminuer l’infrastructure de façon automatisée pour répondre aux besoins de l’application.</a:t>
              </a:r>
            </a:p>
          </p:txBody>
        </p:sp>
        <p:pic>
          <p:nvPicPr>
            <p:cNvPr id="149" name="Shape 1876">
              <a:extLst>
                <a:ext uri="{FF2B5EF4-FFF2-40B4-BE49-F238E27FC236}">
                  <a16:creationId xmlns:a16="http://schemas.microsoft.com/office/drawing/2014/main" id="{10314FEE-DAF2-98E8-51CB-CB64C05AB999}"/>
                </a:ext>
              </a:extLst>
            </p:cNvPr>
            <p:cNvPicPr preferRelativeResize="0"/>
            <p:nvPr/>
          </p:nvPicPr>
          <p:blipFill>
            <a:blip r:embed="rId10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3480107" y="1806818"/>
              <a:ext cx="435370" cy="433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" name="Groupe 149">
            <a:extLst>
              <a:ext uri="{FF2B5EF4-FFF2-40B4-BE49-F238E27FC236}">
                <a16:creationId xmlns:a16="http://schemas.microsoft.com/office/drawing/2014/main" id="{67C85D89-D136-2E5B-1ACF-BBCD880F7272}"/>
              </a:ext>
            </a:extLst>
          </p:cNvPr>
          <p:cNvGrpSpPr/>
          <p:nvPr/>
        </p:nvGrpSpPr>
        <p:grpSpPr>
          <a:xfrm>
            <a:off x="7583670" y="1534531"/>
            <a:ext cx="3325630" cy="1774228"/>
            <a:chOff x="5307574" y="1006039"/>
            <a:chExt cx="2240325" cy="1154513"/>
          </a:xfrm>
        </p:grpSpPr>
        <p:sp>
          <p:nvSpPr>
            <p:cNvPr id="151" name="Rectangle 45">
              <a:extLst>
                <a:ext uri="{FF2B5EF4-FFF2-40B4-BE49-F238E27FC236}">
                  <a16:creationId xmlns:a16="http://schemas.microsoft.com/office/drawing/2014/main" id="{2F6405C0-489A-7FE7-B5AE-9D9EAE0EC52F}"/>
                </a:ext>
              </a:extLst>
            </p:cNvPr>
            <p:cNvSpPr/>
            <p:nvPr/>
          </p:nvSpPr>
          <p:spPr>
            <a:xfrm>
              <a:off x="5307574" y="1006039"/>
              <a:ext cx="2240325" cy="789459"/>
            </a:xfrm>
            <a:custGeom>
              <a:avLst/>
              <a:gdLst>
                <a:gd name="connsiteX0" fmla="*/ 0 w 2240325"/>
                <a:gd name="connsiteY0" fmla="*/ 0 h 789459"/>
                <a:gd name="connsiteX1" fmla="*/ 582485 w 2240325"/>
                <a:gd name="connsiteY1" fmla="*/ 0 h 789459"/>
                <a:gd name="connsiteX2" fmla="*/ 1075356 w 2240325"/>
                <a:gd name="connsiteY2" fmla="*/ 0 h 789459"/>
                <a:gd name="connsiteX3" fmla="*/ 1680244 w 2240325"/>
                <a:gd name="connsiteY3" fmla="*/ 0 h 789459"/>
                <a:gd name="connsiteX4" fmla="*/ 2240325 w 2240325"/>
                <a:gd name="connsiteY4" fmla="*/ 0 h 789459"/>
                <a:gd name="connsiteX5" fmla="*/ 2240325 w 2240325"/>
                <a:gd name="connsiteY5" fmla="*/ 378940 h 789459"/>
                <a:gd name="connsiteX6" fmla="*/ 2240325 w 2240325"/>
                <a:gd name="connsiteY6" fmla="*/ 789459 h 789459"/>
                <a:gd name="connsiteX7" fmla="*/ 1657841 w 2240325"/>
                <a:gd name="connsiteY7" fmla="*/ 789459 h 789459"/>
                <a:gd name="connsiteX8" fmla="*/ 1052953 w 2240325"/>
                <a:gd name="connsiteY8" fmla="*/ 789459 h 789459"/>
                <a:gd name="connsiteX9" fmla="*/ 0 w 2240325"/>
                <a:gd name="connsiteY9" fmla="*/ 789459 h 789459"/>
                <a:gd name="connsiteX10" fmla="*/ 0 w 2240325"/>
                <a:gd name="connsiteY10" fmla="*/ 394730 h 789459"/>
                <a:gd name="connsiteX11" fmla="*/ 0 w 2240325"/>
                <a:gd name="connsiteY11" fmla="*/ 0 h 789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0325" h="789459" fill="none" extrusionOk="0">
                  <a:moveTo>
                    <a:pt x="0" y="0"/>
                  </a:moveTo>
                  <a:cubicBezTo>
                    <a:pt x="253072" y="-55734"/>
                    <a:pt x="394715" y="59208"/>
                    <a:pt x="582485" y="0"/>
                  </a:cubicBezTo>
                  <a:cubicBezTo>
                    <a:pt x="770256" y="-59208"/>
                    <a:pt x="925732" y="58737"/>
                    <a:pt x="1075356" y="0"/>
                  </a:cubicBezTo>
                  <a:cubicBezTo>
                    <a:pt x="1224980" y="-58737"/>
                    <a:pt x="1477654" y="33015"/>
                    <a:pt x="1680244" y="0"/>
                  </a:cubicBezTo>
                  <a:cubicBezTo>
                    <a:pt x="1882834" y="-33015"/>
                    <a:pt x="1960584" y="24104"/>
                    <a:pt x="2240325" y="0"/>
                  </a:cubicBezTo>
                  <a:cubicBezTo>
                    <a:pt x="2260470" y="90142"/>
                    <a:pt x="2203066" y="220033"/>
                    <a:pt x="2240325" y="378940"/>
                  </a:cubicBezTo>
                  <a:cubicBezTo>
                    <a:pt x="2277584" y="537847"/>
                    <a:pt x="2195947" y="619919"/>
                    <a:pt x="2240325" y="789459"/>
                  </a:cubicBezTo>
                  <a:cubicBezTo>
                    <a:pt x="2099001" y="813475"/>
                    <a:pt x="1899201" y="730630"/>
                    <a:pt x="1657841" y="789459"/>
                  </a:cubicBezTo>
                  <a:cubicBezTo>
                    <a:pt x="1416481" y="848288"/>
                    <a:pt x="1321932" y="726623"/>
                    <a:pt x="1052953" y="789459"/>
                  </a:cubicBezTo>
                  <a:cubicBezTo>
                    <a:pt x="783974" y="852295"/>
                    <a:pt x="348527" y="744721"/>
                    <a:pt x="0" y="789459"/>
                  </a:cubicBezTo>
                  <a:cubicBezTo>
                    <a:pt x="-20802" y="664483"/>
                    <a:pt x="45042" y="502187"/>
                    <a:pt x="0" y="394730"/>
                  </a:cubicBezTo>
                  <a:cubicBezTo>
                    <a:pt x="-45042" y="287273"/>
                    <a:pt x="20584" y="112843"/>
                    <a:pt x="0" y="0"/>
                  </a:cubicBezTo>
                  <a:close/>
                </a:path>
                <a:path w="2240325" h="789459" stroke="0" extrusionOk="0">
                  <a:moveTo>
                    <a:pt x="0" y="0"/>
                  </a:moveTo>
                  <a:cubicBezTo>
                    <a:pt x="197248" y="-26650"/>
                    <a:pt x="385658" y="67284"/>
                    <a:pt x="582485" y="0"/>
                  </a:cubicBezTo>
                  <a:cubicBezTo>
                    <a:pt x="779313" y="-67284"/>
                    <a:pt x="1057013" y="37739"/>
                    <a:pt x="1187372" y="0"/>
                  </a:cubicBezTo>
                  <a:cubicBezTo>
                    <a:pt x="1317731" y="-37739"/>
                    <a:pt x="1462152" y="54024"/>
                    <a:pt x="1702647" y="0"/>
                  </a:cubicBezTo>
                  <a:cubicBezTo>
                    <a:pt x="1943142" y="-54024"/>
                    <a:pt x="2040045" y="40322"/>
                    <a:pt x="2240325" y="0"/>
                  </a:cubicBezTo>
                  <a:cubicBezTo>
                    <a:pt x="2250275" y="108291"/>
                    <a:pt x="2217974" y="281705"/>
                    <a:pt x="2240325" y="402624"/>
                  </a:cubicBezTo>
                  <a:cubicBezTo>
                    <a:pt x="2262676" y="523543"/>
                    <a:pt x="2219029" y="623326"/>
                    <a:pt x="2240325" y="789459"/>
                  </a:cubicBezTo>
                  <a:cubicBezTo>
                    <a:pt x="1987539" y="847177"/>
                    <a:pt x="1855989" y="760796"/>
                    <a:pt x="1657841" y="789459"/>
                  </a:cubicBezTo>
                  <a:cubicBezTo>
                    <a:pt x="1459693" y="818122"/>
                    <a:pt x="1233980" y="726126"/>
                    <a:pt x="1052953" y="789459"/>
                  </a:cubicBezTo>
                  <a:cubicBezTo>
                    <a:pt x="871926" y="852792"/>
                    <a:pt x="377968" y="755785"/>
                    <a:pt x="0" y="789459"/>
                  </a:cubicBezTo>
                  <a:cubicBezTo>
                    <a:pt x="-20730" y="707619"/>
                    <a:pt x="6452" y="585213"/>
                    <a:pt x="0" y="386835"/>
                  </a:cubicBezTo>
                  <a:cubicBezTo>
                    <a:pt x="-6452" y="188457"/>
                    <a:pt x="2962" y="17983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ED9096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41860313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lIns="189000" rIns="27000" rtlCol="0" anchor="ctr"/>
            <a:lstStyle/>
            <a:p>
              <a:pPr marL="0" marR="0" lvl="0" indent="0" algn="ctr" defTabSz="9141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Les services peuvent être accessibles sur toutes les plateformes client (mobiles, PC portables, …)</a:t>
              </a:r>
            </a:p>
          </p:txBody>
        </p:sp>
        <p:pic>
          <p:nvPicPr>
            <p:cNvPr id="152" name="Shape 1876">
              <a:extLst>
                <a:ext uri="{FF2B5EF4-FFF2-40B4-BE49-F238E27FC236}">
                  <a16:creationId xmlns:a16="http://schemas.microsoft.com/office/drawing/2014/main" id="{FDFB24E4-B67F-1309-7833-7A452A07D8C4}"/>
                </a:ext>
              </a:extLst>
            </p:cNvPr>
            <p:cNvPicPr preferRelativeResize="0"/>
            <p:nvPr/>
          </p:nvPicPr>
          <p:blipFill>
            <a:blip r:embed="rId11">
              <a:alphaModFix/>
              <a:duotone>
                <a:prstClr val="black"/>
                <a:srgbClr val="FF899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 flipH="1">
              <a:off x="6778125" y="1726273"/>
              <a:ext cx="435370" cy="433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roupe 152">
            <a:extLst>
              <a:ext uri="{FF2B5EF4-FFF2-40B4-BE49-F238E27FC236}">
                <a16:creationId xmlns:a16="http://schemas.microsoft.com/office/drawing/2014/main" id="{E60A2B17-FB60-73DA-CAF2-212D40ED2C65}"/>
              </a:ext>
            </a:extLst>
          </p:cNvPr>
          <p:cNvGrpSpPr/>
          <p:nvPr/>
        </p:nvGrpSpPr>
        <p:grpSpPr>
          <a:xfrm>
            <a:off x="9257683" y="4703693"/>
            <a:ext cx="2694452" cy="1545354"/>
            <a:chOff x="7773416" y="3556116"/>
            <a:chExt cx="1815131" cy="1005581"/>
          </a:xfrm>
        </p:grpSpPr>
        <p:sp>
          <p:nvSpPr>
            <p:cNvPr id="154" name="Rectangle 42">
              <a:extLst>
                <a:ext uri="{FF2B5EF4-FFF2-40B4-BE49-F238E27FC236}">
                  <a16:creationId xmlns:a16="http://schemas.microsoft.com/office/drawing/2014/main" id="{0FDE1B1B-AB3E-DA7C-6DF2-D848B9DAA8C0}"/>
                </a:ext>
              </a:extLst>
            </p:cNvPr>
            <p:cNvSpPr/>
            <p:nvPr/>
          </p:nvSpPr>
          <p:spPr>
            <a:xfrm>
              <a:off x="7990515" y="3881926"/>
              <a:ext cx="1598032" cy="679771"/>
            </a:xfrm>
            <a:custGeom>
              <a:avLst/>
              <a:gdLst>
                <a:gd name="connsiteX0" fmla="*/ 0 w 1598032"/>
                <a:gd name="connsiteY0" fmla="*/ 0 h 679771"/>
                <a:gd name="connsiteX1" fmla="*/ 500717 w 1598032"/>
                <a:gd name="connsiteY1" fmla="*/ 0 h 679771"/>
                <a:gd name="connsiteX2" fmla="*/ 1065355 w 1598032"/>
                <a:gd name="connsiteY2" fmla="*/ 0 h 679771"/>
                <a:gd name="connsiteX3" fmla="*/ 1598032 w 1598032"/>
                <a:gd name="connsiteY3" fmla="*/ 0 h 679771"/>
                <a:gd name="connsiteX4" fmla="*/ 1598032 w 1598032"/>
                <a:gd name="connsiteY4" fmla="*/ 353481 h 679771"/>
                <a:gd name="connsiteX5" fmla="*/ 1598032 w 1598032"/>
                <a:gd name="connsiteY5" fmla="*/ 679771 h 679771"/>
                <a:gd name="connsiteX6" fmla="*/ 1081335 w 1598032"/>
                <a:gd name="connsiteY6" fmla="*/ 679771 h 679771"/>
                <a:gd name="connsiteX7" fmla="*/ 548658 w 1598032"/>
                <a:gd name="connsiteY7" fmla="*/ 679771 h 679771"/>
                <a:gd name="connsiteX8" fmla="*/ 0 w 1598032"/>
                <a:gd name="connsiteY8" fmla="*/ 679771 h 679771"/>
                <a:gd name="connsiteX9" fmla="*/ 0 w 1598032"/>
                <a:gd name="connsiteY9" fmla="*/ 326290 h 679771"/>
                <a:gd name="connsiteX10" fmla="*/ 0 w 1598032"/>
                <a:gd name="connsiteY10" fmla="*/ 0 h 679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98032" h="679771" fill="none" extrusionOk="0">
                  <a:moveTo>
                    <a:pt x="0" y="0"/>
                  </a:moveTo>
                  <a:cubicBezTo>
                    <a:pt x="248379" y="-19430"/>
                    <a:pt x="256138" y="57916"/>
                    <a:pt x="500717" y="0"/>
                  </a:cubicBezTo>
                  <a:cubicBezTo>
                    <a:pt x="745296" y="-57916"/>
                    <a:pt x="828605" y="59404"/>
                    <a:pt x="1065355" y="0"/>
                  </a:cubicBezTo>
                  <a:cubicBezTo>
                    <a:pt x="1302105" y="-59404"/>
                    <a:pt x="1431990" y="4946"/>
                    <a:pt x="1598032" y="0"/>
                  </a:cubicBezTo>
                  <a:cubicBezTo>
                    <a:pt x="1630552" y="80811"/>
                    <a:pt x="1581226" y="205655"/>
                    <a:pt x="1598032" y="353481"/>
                  </a:cubicBezTo>
                  <a:cubicBezTo>
                    <a:pt x="1614838" y="501307"/>
                    <a:pt x="1581002" y="586319"/>
                    <a:pt x="1598032" y="679771"/>
                  </a:cubicBezTo>
                  <a:cubicBezTo>
                    <a:pt x="1414149" y="710196"/>
                    <a:pt x="1306949" y="644669"/>
                    <a:pt x="1081335" y="679771"/>
                  </a:cubicBezTo>
                  <a:cubicBezTo>
                    <a:pt x="855721" y="714873"/>
                    <a:pt x="750209" y="642428"/>
                    <a:pt x="548658" y="679771"/>
                  </a:cubicBezTo>
                  <a:cubicBezTo>
                    <a:pt x="347107" y="717114"/>
                    <a:pt x="200318" y="637526"/>
                    <a:pt x="0" y="679771"/>
                  </a:cubicBezTo>
                  <a:cubicBezTo>
                    <a:pt x="-39360" y="514153"/>
                    <a:pt x="34655" y="436066"/>
                    <a:pt x="0" y="326290"/>
                  </a:cubicBezTo>
                  <a:cubicBezTo>
                    <a:pt x="-34655" y="216514"/>
                    <a:pt x="23830" y="111970"/>
                    <a:pt x="0" y="0"/>
                  </a:cubicBezTo>
                  <a:close/>
                </a:path>
                <a:path w="1598032" h="679771" stroke="0" extrusionOk="0">
                  <a:moveTo>
                    <a:pt x="0" y="0"/>
                  </a:moveTo>
                  <a:cubicBezTo>
                    <a:pt x="270150" y="-21971"/>
                    <a:pt x="352089" y="40414"/>
                    <a:pt x="548658" y="0"/>
                  </a:cubicBezTo>
                  <a:cubicBezTo>
                    <a:pt x="745227" y="-40414"/>
                    <a:pt x="941307" y="41915"/>
                    <a:pt x="1113296" y="0"/>
                  </a:cubicBezTo>
                  <a:cubicBezTo>
                    <a:pt x="1285285" y="-41915"/>
                    <a:pt x="1376172" y="13555"/>
                    <a:pt x="1598032" y="0"/>
                  </a:cubicBezTo>
                  <a:cubicBezTo>
                    <a:pt x="1608778" y="130610"/>
                    <a:pt x="1569979" y="282656"/>
                    <a:pt x="1598032" y="353481"/>
                  </a:cubicBezTo>
                  <a:cubicBezTo>
                    <a:pt x="1626085" y="424306"/>
                    <a:pt x="1574845" y="569754"/>
                    <a:pt x="1598032" y="679771"/>
                  </a:cubicBezTo>
                  <a:cubicBezTo>
                    <a:pt x="1366592" y="703415"/>
                    <a:pt x="1281456" y="628616"/>
                    <a:pt x="1065355" y="679771"/>
                  </a:cubicBezTo>
                  <a:cubicBezTo>
                    <a:pt x="849254" y="730926"/>
                    <a:pt x="793420" y="643999"/>
                    <a:pt x="548658" y="679771"/>
                  </a:cubicBezTo>
                  <a:cubicBezTo>
                    <a:pt x="303896" y="715543"/>
                    <a:pt x="215184" y="668907"/>
                    <a:pt x="0" y="679771"/>
                  </a:cubicBezTo>
                  <a:cubicBezTo>
                    <a:pt x="-39050" y="519761"/>
                    <a:pt x="5263" y="478812"/>
                    <a:pt x="0" y="333088"/>
                  </a:cubicBezTo>
                  <a:cubicBezTo>
                    <a:pt x="-5263" y="187364"/>
                    <a:pt x="11252" y="8650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ABC9DE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41860313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lIns="189000" rIns="27000" rtlCol="0" anchor="ctr"/>
            <a:lstStyle/>
            <a:p>
              <a:pPr marL="0" marR="0" lvl="0" indent="0" algn="ctr" defTabSz="9141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Les ressources d’infrastructures sont partagées par les clients</a:t>
              </a:r>
            </a:p>
          </p:txBody>
        </p:sp>
        <p:pic>
          <p:nvPicPr>
            <p:cNvPr id="155" name="Shape 1876">
              <a:extLst>
                <a:ext uri="{FF2B5EF4-FFF2-40B4-BE49-F238E27FC236}">
                  <a16:creationId xmlns:a16="http://schemas.microsoft.com/office/drawing/2014/main" id="{9EE35499-4641-B6B7-BF71-B3A805796DC3}"/>
                </a:ext>
              </a:extLst>
            </p:cNvPr>
            <p:cNvPicPr preferRelativeResize="0"/>
            <p:nvPr/>
          </p:nvPicPr>
          <p:blipFill>
            <a:blip r:embed="rId12">
              <a:alphaModFix/>
              <a:duotone>
                <a:prstClr val="black"/>
                <a:srgbClr val="41738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12990" flipH="1">
              <a:off x="7773416" y="3556116"/>
              <a:ext cx="435370" cy="433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" name="Groupe 155">
            <a:extLst>
              <a:ext uri="{FF2B5EF4-FFF2-40B4-BE49-F238E27FC236}">
                <a16:creationId xmlns:a16="http://schemas.microsoft.com/office/drawing/2014/main" id="{805B2149-F872-F107-F20C-A66A32597E57}"/>
              </a:ext>
            </a:extLst>
          </p:cNvPr>
          <p:cNvGrpSpPr/>
          <p:nvPr/>
        </p:nvGrpSpPr>
        <p:grpSpPr>
          <a:xfrm>
            <a:off x="2753655" y="4665689"/>
            <a:ext cx="2806731" cy="1639215"/>
            <a:chOff x="1867356" y="3275741"/>
            <a:chExt cx="1890767" cy="1066658"/>
          </a:xfrm>
        </p:grpSpPr>
        <p:sp>
          <p:nvSpPr>
            <p:cNvPr id="157" name="Rectangle 35">
              <a:extLst>
                <a:ext uri="{FF2B5EF4-FFF2-40B4-BE49-F238E27FC236}">
                  <a16:creationId xmlns:a16="http://schemas.microsoft.com/office/drawing/2014/main" id="{36B7B733-4B67-BBB1-60D2-2DB2FD984578}"/>
                </a:ext>
              </a:extLst>
            </p:cNvPr>
            <p:cNvSpPr/>
            <p:nvPr/>
          </p:nvSpPr>
          <p:spPr>
            <a:xfrm>
              <a:off x="1867356" y="3624722"/>
              <a:ext cx="1890767" cy="717677"/>
            </a:xfrm>
            <a:custGeom>
              <a:avLst/>
              <a:gdLst>
                <a:gd name="connsiteX0" fmla="*/ 0 w 1890767"/>
                <a:gd name="connsiteY0" fmla="*/ 0 h 717677"/>
                <a:gd name="connsiteX1" fmla="*/ 1890767 w 1890767"/>
                <a:gd name="connsiteY1" fmla="*/ 0 h 717677"/>
                <a:gd name="connsiteX2" fmla="*/ 1890767 w 1890767"/>
                <a:gd name="connsiteY2" fmla="*/ 717677 h 717677"/>
                <a:gd name="connsiteX3" fmla="*/ 0 w 1890767"/>
                <a:gd name="connsiteY3" fmla="*/ 717677 h 717677"/>
                <a:gd name="connsiteX4" fmla="*/ 0 w 1890767"/>
                <a:gd name="connsiteY4" fmla="*/ 0 h 7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767" h="717677" fill="none" extrusionOk="0">
                  <a:moveTo>
                    <a:pt x="0" y="0"/>
                  </a:moveTo>
                  <a:cubicBezTo>
                    <a:pt x="193200" y="-128040"/>
                    <a:pt x="1478691" y="10279"/>
                    <a:pt x="1890767" y="0"/>
                  </a:cubicBezTo>
                  <a:cubicBezTo>
                    <a:pt x="1846027" y="100225"/>
                    <a:pt x="1849856" y="526394"/>
                    <a:pt x="1890767" y="717677"/>
                  </a:cubicBezTo>
                  <a:cubicBezTo>
                    <a:pt x="1306439" y="647766"/>
                    <a:pt x="536406" y="633232"/>
                    <a:pt x="0" y="717677"/>
                  </a:cubicBezTo>
                  <a:cubicBezTo>
                    <a:pt x="27540" y="530724"/>
                    <a:pt x="25531" y="122651"/>
                    <a:pt x="0" y="0"/>
                  </a:cubicBezTo>
                  <a:close/>
                </a:path>
                <a:path w="1890767" h="717677" stroke="0" extrusionOk="0">
                  <a:moveTo>
                    <a:pt x="0" y="0"/>
                  </a:moveTo>
                  <a:cubicBezTo>
                    <a:pt x="759509" y="63634"/>
                    <a:pt x="1700453" y="-142682"/>
                    <a:pt x="1890767" y="0"/>
                  </a:cubicBezTo>
                  <a:cubicBezTo>
                    <a:pt x="1850172" y="286983"/>
                    <a:pt x="1861342" y="381691"/>
                    <a:pt x="1890767" y="717677"/>
                  </a:cubicBezTo>
                  <a:cubicBezTo>
                    <a:pt x="1522200" y="798176"/>
                    <a:pt x="607252" y="761286"/>
                    <a:pt x="0" y="717677"/>
                  </a:cubicBezTo>
                  <a:cubicBezTo>
                    <a:pt x="-11745" y="444056"/>
                    <a:pt x="18642" y="33407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ABB90E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41860313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txBody>
            <a:bodyPr lIns="189000" rIns="27000" rtlCol="0" anchor="ctr"/>
            <a:lstStyle/>
            <a:p>
              <a:pPr marL="0" marR="0" lvl="0" indent="0" algn="ctr" defTabSz="9141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La fourniture d’infrastructure ne nécessite pas d’intervention humaine</a:t>
              </a:r>
            </a:p>
          </p:txBody>
        </p:sp>
        <p:pic>
          <p:nvPicPr>
            <p:cNvPr id="158" name="Shape 1876">
              <a:extLst>
                <a:ext uri="{FF2B5EF4-FFF2-40B4-BE49-F238E27FC236}">
                  <a16:creationId xmlns:a16="http://schemas.microsoft.com/office/drawing/2014/main" id="{CE03AB7A-4979-8F1F-2936-8F70AB0BEBBB}"/>
                </a:ext>
              </a:extLst>
            </p:cNvPr>
            <p:cNvPicPr preferRelativeResize="0"/>
            <p:nvPr/>
          </p:nvPicPr>
          <p:blipFill>
            <a:blip r:embed="rId9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187010">
              <a:off x="2735992" y="3275741"/>
              <a:ext cx="435370" cy="4331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3C04D5E6-1C0D-5685-6F41-EC4D1DD757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868" y="1906835"/>
            <a:ext cx="2565112" cy="3372367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12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87240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BF0E8CA-39AA-B20A-07C1-FAF9A1FBF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C25E204-CDAD-E0F1-FA01-4B1AF9248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Infrastructure as a Service (IaaS)</a:t>
            </a:r>
          </a:p>
          <a:p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635746C-2376-F534-5432-9A4E481C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Niveaux de services du cloud</a:t>
            </a:r>
          </a:p>
        </p:txBody>
      </p:sp>
      <p:pic>
        <p:nvPicPr>
          <p:cNvPr id="115" name="Image 114">
            <a:extLst>
              <a:ext uri="{FF2B5EF4-FFF2-40B4-BE49-F238E27FC236}">
                <a16:creationId xmlns:a16="http://schemas.microsoft.com/office/drawing/2014/main" id="{D1942CCA-25BD-7D3E-E959-3AB09EAEC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09" y="1478535"/>
            <a:ext cx="2228436" cy="3185521"/>
          </a:xfrm>
          <a:prstGeom prst="rect">
            <a:avLst/>
          </a:prstGeom>
        </p:spPr>
      </p:pic>
      <p:sp>
        <p:nvSpPr>
          <p:cNvPr id="147" name="Espace réservé du texte 1">
            <a:extLst>
              <a:ext uri="{FF2B5EF4-FFF2-40B4-BE49-F238E27FC236}">
                <a16:creationId xmlns:a16="http://schemas.microsoft.com/office/drawing/2014/main" id="{19FA816B-368E-F5E9-54BE-4F54EFE8B1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744980"/>
            <a:ext cx="10215563" cy="4131900"/>
          </a:xfrm>
        </p:spPr>
        <p:txBody>
          <a:bodyPr/>
          <a:lstStyle/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marL="0" indent="0" algn="l">
              <a:buClr>
                <a:schemeClr val="accent1"/>
              </a:buClr>
              <a:buNone/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r>
              <a:rPr lang="fr-FR"/>
              <a:t>Le fournisseur cloud provisionne à la demande des </a:t>
            </a:r>
            <a:r>
              <a:rPr lang="fr-FR" err="1"/>
              <a:t>VMs</a:t>
            </a:r>
            <a:r>
              <a:rPr lang="fr-FR"/>
              <a:t>, du stockage, du réseau, etc.</a:t>
            </a:r>
          </a:p>
          <a:p>
            <a:pPr algn="l">
              <a:buClr>
                <a:schemeClr val="accent1"/>
              </a:buClr>
            </a:pPr>
            <a:r>
              <a:rPr lang="fr-FR"/>
              <a:t>Le client gère l’OS, l’installation des applications, les mises à jour, etc.  </a:t>
            </a:r>
          </a:p>
          <a:p>
            <a:pPr algn="l">
              <a:buClr>
                <a:schemeClr val="accent1"/>
              </a:buClr>
            </a:pPr>
            <a:r>
              <a:rPr lang="fr-FR"/>
              <a:t>Exemples : AWS EC2, Azure </a:t>
            </a:r>
            <a:r>
              <a:rPr lang="fr-FR" err="1"/>
              <a:t>VMs</a:t>
            </a:r>
            <a:r>
              <a:rPr lang="fr-FR"/>
              <a:t>, RedHat </a:t>
            </a:r>
            <a:r>
              <a:rPr lang="fr-FR" err="1"/>
              <a:t>OpenStack</a:t>
            </a:r>
            <a:r>
              <a:rPr lang="fr-FR"/>
              <a:t> </a:t>
            </a:r>
            <a:r>
              <a:rPr lang="fr-FR" err="1"/>
              <a:t>Redhat</a:t>
            </a:r>
            <a:endParaRPr lang="fr-FR"/>
          </a:p>
          <a:p>
            <a:pPr marL="0" indent="0" algn="l">
              <a:buClr>
                <a:schemeClr val="accent1"/>
              </a:buClr>
              <a:buNone/>
            </a:pPr>
            <a:endParaRPr lang="fr-FR"/>
          </a:p>
          <a:p>
            <a:pPr marL="0" indent="0" algn="l">
              <a:buClr>
                <a:schemeClr val="accent1"/>
              </a:buClr>
              <a:buNone/>
            </a:pPr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0C49DB30-027F-311D-B9CD-AC38C7A0C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000" y="1877764"/>
            <a:ext cx="8817132" cy="3102472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13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73686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BF0E8CA-39AA-B20A-07C1-FAF9A1FBF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C25E204-CDAD-E0F1-FA01-4B1AF9248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Platform as a Service (PaaS)</a:t>
            </a:r>
          </a:p>
          <a:p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635746C-2376-F534-5432-9A4E481C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Niveaux de services du cloud</a:t>
            </a:r>
          </a:p>
        </p:txBody>
      </p:sp>
      <p:pic>
        <p:nvPicPr>
          <p:cNvPr id="115" name="Image 114">
            <a:extLst>
              <a:ext uri="{FF2B5EF4-FFF2-40B4-BE49-F238E27FC236}">
                <a16:creationId xmlns:a16="http://schemas.microsoft.com/office/drawing/2014/main" id="{D1942CCA-25BD-7D3E-E959-3AB09EAEC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09" y="1478535"/>
            <a:ext cx="2228436" cy="3185521"/>
          </a:xfrm>
          <a:prstGeom prst="rect">
            <a:avLst/>
          </a:prstGeom>
        </p:spPr>
      </p:pic>
      <p:sp>
        <p:nvSpPr>
          <p:cNvPr id="147" name="Espace réservé du texte 1">
            <a:extLst>
              <a:ext uri="{FF2B5EF4-FFF2-40B4-BE49-F238E27FC236}">
                <a16:creationId xmlns:a16="http://schemas.microsoft.com/office/drawing/2014/main" id="{19FA816B-368E-F5E9-54BE-4F54EFE8B1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744980"/>
            <a:ext cx="10215563" cy="4592322"/>
          </a:xfrm>
        </p:spPr>
        <p:txBody>
          <a:bodyPr/>
          <a:lstStyle/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marL="0" indent="0" algn="l">
              <a:buClr>
                <a:schemeClr val="accent1"/>
              </a:buClr>
              <a:buNone/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>
              <a:spcBef>
                <a:spcPts val="600"/>
              </a:spcBef>
            </a:pPr>
            <a:r>
              <a:rPr lang="fr-FR" sz="1800"/>
              <a:t>Le fournisseur cloud provisionne des plateformes d’exécution et s’occupe de la maintenance (ex : mise à jour)</a:t>
            </a:r>
          </a:p>
          <a:p>
            <a:pPr>
              <a:spcBef>
                <a:spcPts val="600"/>
              </a:spcBef>
            </a:pPr>
            <a:r>
              <a:rPr lang="fr-FR"/>
              <a:t>Exemples : Google App Engine, AWS </a:t>
            </a:r>
            <a:r>
              <a:rPr lang="fr-FR" err="1"/>
              <a:t>Elastic</a:t>
            </a:r>
            <a:r>
              <a:rPr lang="fr-FR"/>
              <a:t> </a:t>
            </a:r>
            <a:r>
              <a:rPr lang="fr-FR" err="1"/>
              <a:t>Beanstalk</a:t>
            </a:r>
            <a:r>
              <a:rPr lang="fr-FR"/>
              <a:t>, RedHat </a:t>
            </a:r>
            <a:r>
              <a:rPr lang="fr-FR" err="1"/>
              <a:t>OpenShift</a:t>
            </a:r>
            <a:r>
              <a:rPr lang="fr-FR"/>
              <a:t> (conteneurs)</a:t>
            </a:r>
            <a:endParaRPr lang="fr-FR" sz="1800"/>
          </a:p>
          <a:p>
            <a:pPr marL="0" indent="0" algn="l">
              <a:buClr>
                <a:schemeClr val="accent1"/>
              </a:buClr>
              <a:buNone/>
            </a:pPr>
            <a:endParaRPr lang="fr-FR"/>
          </a:p>
          <a:p>
            <a:pPr marL="0" indent="0" algn="l">
              <a:buClr>
                <a:schemeClr val="accent1"/>
              </a:buClr>
              <a:buNone/>
            </a:pPr>
            <a:endParaRPr lang="fr-FR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539940BA-59C5-CB58-2A3A-5E576E4AF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000" y="1929967"/>
            <a:ext cx="8520408" cy="2998065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14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87571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BF0E8CA-39AA-B20A-07C1-FAF9A1FBF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C25E204-CDAD-E0F1-FA01-4B1AF9248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Software as a Service (SaaS)</a:t>
            </a:r>
          </a:p>
          <a:p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635746C-2376-F534-5432-9A4E481C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Niveaux de services du cloud</a:t>
            </a:r>
          </a:p>
        </p:txBody>
      </p:sp>
      <p:pic>
        <p:nvPicPr>
          <p:cNvPr id="115" name="Image 114">
            <a:extLst>
              <a:ext uri="{FF2B5EF4-FFF2-40B4-BE49-F238E27FC236}">
                <a16:creationId xmlns:a16="http://schemas.microsoft.com/office/drawing/2014/main" id="{D1942CCA-25BD-7D3E-E959-3AB09EAEC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09" y="1478535"/>
            <a:ext cx="2228436" cy="3185521"/>
          </a:xfrm>
          <a:prstGeom prst="rect">
            <a:avLst/>
          </a:prstGeom>
        </p:spPr>
      </p:pic>
      <p:sp>
        <p:nvSpPr>
          <p:cNvPr id="147" name="Espace réservé du texte 1">
            <a:extLst>
              <a:ext uri="{FF2B5EF4-FFF2-40B4-BE49-F238E27FC236}">
                <a16:creationId xmlns:a16="http://schemas.microsoft.com/office/drawing/2014/main" id="{19FA816B-368E-F5E9-54BE-4F54EFE8B1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744980"/>
            <a:ext cx="10215563" cy="4131900"/>
          </a:xfrm>
        </p:spPr>
        <p:txBody>
          <a:bodyPr/>
          <a:lstStyle/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marL="0" indent="0" algn="l">
              <a:buClr>
                <a:schemeClr val="accent1"/>
              </a:buClr>
              <a:buNone/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marL="0" indent="0">
              <a:spcBef>
                <a:spcPts val="600"/>
              </a:spcBef>
              <a:buNone/>
            </a:pPr>
            <a:endParaRPr lang="fr-FR" sz="1800"/>
          </a:p>
          <a:p>
            <a:pPr>
              <a:spcBef>
                <a:spcPts val="600"/>
              </a:spcBef>
            </a:pPr>
            <a:r>
              <a:rPr lang="fr-FR" sz="1800"/>
              <a:t>Le fournisseur met à disposition une application complète aux utilisateurs finaux</a:t>
            </a:r>
          </a:p>
          <a:p>
            <a:pPr>
              <a:spcBef>
                <a:spcPts val="600"/>
              </a:spcBef>
            </a:pPr>
            <a:r>
              <a:rPr lang="fr-FR" sz="1800"/>
              <a:t>Exemples : </a:t>
            </a:r>
            <a:r>
              <a:rPr lang="fr-FR" sz="1800" b="1"/>
              <a:t>Gmail, Office 365 Online, Salesforce</a:t>
            </a:r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D25A789-81F1-A6BE-5703-0F27FF2FF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000" y="1931492"/>
            <a:ext cx="8564970" cy="2995016"/>
          </a:xfrm>
          <a:prstGeom prst="rect">
            <a:avLst/>
          </a:prstGeom>
        </p:spPr>
      </p:pic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15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33754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747FA04-5950-C6F6-63EF-17FAC8D0C6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/>
              <a:t>CaaS : Conteneurs as a Service</a:t>
            </a:r>
          </a:p>
          <a:p>
            <a:pPr lvl="1"/>
            <a:r>
              <a:rPr lang="fr-FR"/>
              <a:t>Service permettant de déployer et gérer des conteneurs</a:t>
            </a:r>
          </a:p>
          <a:p>
            <a:pPr lvl="1"/>
            <a:r>
              <a:rPr lang="fr-FR"/>
              <a:t>Exemples : AWS </a:t>
            </a:r>
            <a:r>
              <a:rPr lang="fr-FR" err="1"/>
              <a:t>Elastic</a:t>
            </a:r>
            <a:r>
              <a:rPr lang="fr-FR"/>
              <a:t> Container Service, Azure Container Instances, etc.</a:t>
            </a:r>
          </a:p>
          <a:p>
            <a:pPr marL="355600" lvl="1" indent="0">
              <a:buNone/>
            </a:pPr>
            <a:endParaRPr lang="fr-FR"/>
          </a:p>
          <a:p>
            <a:r>
              <a:rPr lang="fr-FR"/>
              <a:t>FaaS : Fonction as a Service</a:t>
            </a:r>
          </a:p>
          <a:p>
            <a:pPr lvl="1"/>
            <a:r>
              <a:rPr lang="fr-FR"/>
              <a:t>Service permettant de déployer et d'exécuter une fonction individuelle d'une application</a:t>
            </a:r>
          </a:p>
          <a:p>
            <a:pPr lvl="1"/>
            <a:r>
              <a:rPr lang="fr-FR"/>
              <a:t>Contrairement au PaaS : la notion de serveur est complètement masquée (« </a:t>
            </a:r>
            <a:r>
              <a:rPr lang="fr-FR" err="1"/>
              <a:t>serverless</a:t>
            </a:r>
            <a:r>
              <a:rPr lang="fr-FR"/>
              <a:t> ») </a:t>
            </a:r>
          </a:p>
          <a:p>
            <a:pPr lvl="1"/>
            <a:r>
              <a:rPr lang="fr-FR"/>
              <a:t>Exemples : AWS Lambda, Microsoft Azure </a:t>
            </a:r>
            <a:r>
              <a:rPr lang="fr-FR" err="1"/>
              <a:t>Functions</a:t>
            </a:r>
            <a:r>
              <a:rPr lang="fr-FR"/>
              <a:t>, </a:t>
            </a:r>
            <a:r>
              <a:rPr lang="fr-FR" err="1"/>
              <a:t>OpenFaaS</a:t>
            </a:r>
            <a:endParaRPr lang="fr-FR"/>
          </a:p>
          <a:p>
            <a:pPr marL="355600" lvl="1" indent="0">
              <a:buNone/>
            </a:pPr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0F125E5-E374-D4E7-FB36-EF68AF897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D9F79FE-2C9A-BAB8-E1CF-56248F3D96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Non spécifiés par le NIST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9B7F1FD-1B0A-9E9D-F16C-E40EA8BE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Niveaux de services du cloud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16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00466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0F125E5-E374-D4E7-FB36-EF68AF897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8148" y="6358440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D9F79FE-2C9A-BAB8-E1CF-56248F3D96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Résumé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9B7F1FD-1B0A-9E9D-F16C-E40EA8BE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Niveaux de services du cloud</a:t>
            </a:r>
          </a:p>
        </p:txBody>
      </p:sp>
      <p:sp>
        <p:nvSpPr>
          <p:cNvPr id="71" name="Double flèche horizontale 79">
            <a:extLst>
              <a:ext uri="{FF2B5EF4-FFF2-40B4-BE49-F238E27FC236}">
                <a16:creationId xmlns:a16="http://schemas.microsoft.com/office/drawing/2014/main" id="{92BEDA57-D322-F5B8-8938-A2FE1B505F35}"/>
              </a:ext>
            </a:extLst>
          </p:cNvPr>
          <p:cNvSpPr/>
          <p:nvPr/>
        </p:nvSpPr>
        <p:spPr>
          <a:xfrm>
            <a:off x="2415058" y="5135231"/>
            <a:ext cx="7465026" cy="476459"/>
          </a:xfrm>
          <a:prstGeom prst="leftRightArrow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Double flèche horizontale 80">
            <a:extLst>
              <a:ext uri="{FF2B5EF4-FFF2-40B4-BE49-F238E27FC236}">
                <a16:creationId xmlns:a16="http://schemas.microsoft.com/office/drawing/2014/main" id="{DF3500DE-078E-D4C8-B384-8EF423D1EFBE}"/>
              </a:ext>
            </a:extLst>
          </p:cNvPr>
          <p:cNvSpPr/>
          <p:nvPr/>
        </p:nvSpPr>
        <p:spPr>
          <a:xfrm>
            <a:off x="2415053" y="5764837"/>
            <a:ext cx="7465031" cy="476459"/>
          </a:xfrm>
          <a:prstGeom prst="leftRightArrow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à coins arrondis 81">
            <a:extLst>
              <a:ext uri="{FF2B5EF4-FFF2-40B4-BE49-F238E27FC236}">
                <a16:creationId xmlns:a16="http://schemas.microsoft.com/office/drawing/2014/main" id="{68C23CA0-C354-AAAD-584B-1E29647006C8}"/>
              </a:ext>
            </a:extLst>
          </p:cNvPr>
          <p:cNvSpPr/>
          <p:nvPr/>
        </p:nvSpPr>
        <p:spPr>
          <a:xfrm>
            <a:off x="479788" y="5076371"/>
            <a:ext cx="1790978" cy="571751"/>
          </a:xfrm>
          <a:prstGeom prst="roundRect">
            <a:avLst/>
          </a:prstGeom>
          <a:solidFill>
            <a:srgbClr val="CF0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Gestion par le client</a:t>
            </a:r>
          </a:p>
        </p:txBody>
      </p:sp>
      <p:sp>
        <p:nvSpPr>
          <p:cNvPr id="74" name="Rectangle à coins arrondis 82">
            <a:extLst>
              <a:ext uri="{FF2B5EF4-FFF2-40B4-BE49-F238E27FC236}">
                <a16:creationId xmlns:a16="http://schemas.microsoft.com/office/drawing/2014/main" id="{D3EF0AAF-C5B6-5F5C-2EA0-E89BED50E566}"/>
              </a:ext>
            </a:extLst>
          </p:cNvPr>
          <p:cNvSpPr/>
          <p:nvPr/>
        </p:nvSpPr>
        <p:spPr>
          <a:xfrm>
            <a:off x="9987455" y="5039939"/>
            <a:ext cx="1790978" cy="57175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Gestion par le fournisseur</a:t>
            </a:r>
          </a:p>
        </p:txBody>
      </p:sp>
      <p:sp>
        <p:nvSpPr>
          <p:cNvPr id="75" name="Rectangle à coins arrondis 85">
            <a:extLst>
              <a:ext uri="{FF2B5EF4-FFF2-40B4-BE49-F238E27FC236}">
                <a16:creationId xmlns:a16="http://schemas.microsoft.com/office/drawing/2014/main" id="{FE766DBA-9324-F4B9-7F12-F1DBADA0B28C}"/>
              </a:ext>
            </a:extLst>
          </p:cNvPr>
          <p:cNvSpPr/>
          <p:nvPr/>
        </p:nvSpPr>
        <p:spPr>
          <a:xfrm>
            <a:off x="487384" y="5774107"/>
            <a:ext cx="1790978" cy="571751"/>
          </a:xfrm>
          <a:prstGeom prst="roundRect">
            <a:avLst/>
          </a:prstGeom>
          <a:solidFill>
            <a:srgbClr val="CF0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Coûts d’investissement</a:t>
            </a:r>
          </a:p>
          <a:p>
            <a:pPr algn="ctr"/>
            <a:r>
              <a:rPr lang="fr-FR" sz="1200" b="1"/>
              <a:t>CAPEX</a:t>
            </a:r>
          </a:p>
        </p:txBody>
      </p:sp>
      <p:sp>
        <p:nvSpPr>
          <p:cNvPr id="76" name="Rectangle à coins arrondis 86">
            <a:extLst>
              <a:ext uri="{FF2B5EF4-FFF2-40B4-BE49-F238E27FC236}">
                <a16:creationId xmlns:a16="http://schemas.microsoft.com/office/drawing/2014/main" id="{73AC0F6B-C01B-FCA8-7DF2-243DF4CB0747}"/>
              </a:ext>
            </a:extLst>
          </p:cNvPr>
          <p:cNvSpPr/>
          <p:nvPr/>
        </p:nvSpPr>
        <p:spPr>
          <a:xfrm>
            <a:off x="9987325" y="5723854"/>
            <a:ext cx="1790980" cy="57175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Coûts à l’usage</a:t>
            </a:r>
          </a:p>
          <a:p>
            <a:pPr algn="ctr"/>
            <a:r>
              <a:rPr lang="fr-FR" sz="1200" b="1"/>
              <a:t>OPEX</a:t>
            </a:r>
          </a:p>
        </p:txBody>
      </p:sp>
      <p:grpSp>
        <p:nvGrpSpPr>
          <p:cNvPr id="1094" name="Groupe 1093">
            <a:extLst>
              <a:ext uri="{FF2B5EF4-FFF2-40B4-BE49-F238E27FC236}">
                <a16:creationId xmlns:a16="http://schemas.microsoft.com/office/drawing/2014/main" id="{28136F9E-04D9-95BB-AA6D-8C44E8341F65}"/>
              </a:ext>
            </a:extLst>
          </p:cNvPr>
          <p:cNvGrpSpPr/>
          <p:nvPr/>
        </p:nvGrpSpPr>
        <p:grpSpPr>
          <a:xfrm>
            <a:off x="455951" y="1341120"/>
            <a:ext cx="1846248" cy="3596686"/>
            <a:chOff x="161076" y="1541903"/>
            <a:chExt cx="1846248" cy="3268852"/>
          </a:xfrm>
        </p:grpSpPr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E216D8C1-FB6C-6A1B-064B-AF820FA55305}"/>
                </a:ext>
              </a:extLst>
            </p:cNvPr>
            <p:cNvSpPr txBox="1">
              <a:spLocks/>
            </p:cNvSpPr>
            <p:nvPr/>
          </p:nvSpPr>
          <p:spPr>
            <a:xfrm>
              <a:off x="161076" y="1541903"/>
              <a:ext cx="18462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b="1" i="1"/>
                <a:t>On-</a:t>
              </a:r>
              <a:r>
                <a:rPr lang="fr-FR" sz="1100" b="1" i="1" err="1"/>
                <a:t>Premise</a:t>
              </a:r>
              <a:endParaRPr lang="fr-FR" sz="1100" b="1" i="1"/>
            </a:p>
          </p:txBody>
        </p:sp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54AF49A1-054E-20E2-628D-8728E2E7A43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84913" y="1953293"/>
              <a:ext cx="1798574" cy="2857462"/>
              <a:chOff x="413504" y="1830606"/>
              <a:chExt cx="1871782" cy="4287994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4FB747D-1A55-A5D9-2FFB-7CCEF47BAD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3504" y="1830606"/>
                <a:ext cx="1871782" cy="428799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grpSp>
            <p:nvGrpSpPr>
              <p:cNvPr id="59" name="Groupe 58">
                <a:extLst>
                  <a:ext uri="{FF2B5EF4-FFF2-40B4-BE49-F238E27FC236}">
                    <a16:creationId xmlns:a16="http://schemas.microsoft.com/office/drawing/2014/main" id="{CD93EECC-41F7-2968-CA27-79458176A1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53105" y="2006697"/>
                <a:ext cx="1664271" cy="3503526"/>
                <a:chOff x="553105" y="2006697"/>
                <a:chExt cx="1664271" cy="3503526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F8D6C8DB-E859-5547-11C2-D5193F01DF2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006697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Logique métier</a:t>
                  </a: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00C7255B-8880-24B9-9392-ACD9A6CCAE4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450978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Applications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1EA404EE-D00B-E45C-C352-9DCB663C1AA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895259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Runtime &amp; Conteneurs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193E1E77-8023-DF5A-9676-B668654995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3339540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Operating System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754D9A2C-AA21-7B65-79E3-F4D1B41E739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3783821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Virtualisation</a:t>
                  </a: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DA6F5300-89B6-0DD1-4B13-6C7E4CD142E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4228102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Serveurs</a:t>
                  </a: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BD14C32B-434F-46C9-39ED-8CB6E08D311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4672383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Stockage</a:t>
                  </a: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E673709C-2C33-6DFF-C046-B536662BC85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5" y="5128658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Réseau</a:t>
                  </a:r>
                </a:p>
              </p:txBody>
            </p:sp>
          </p:grp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28A5070-2202-F652-5AC7-0897C4AB8B3F}"/>
                </a:ext>
              </a:extLst>
            </p:cNvPr>
            <p:cNvSpPr/>
            <p:nvPr/>
          </p:nvSpPr>
          <p:spPr>
            <a:xfrm>
              <a:off x="320596" y="4455126"/>
              <a:ext cx="1597636" cy="254270"/>
            </a:xfrm>
            <a:prstGeom prst="rect">
              <a:avLst/>
            </a:prstGeom>
            <a:solidFill>
              <a:srgbClr val="CF02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/>
                <a:t>Datacenter</a:t>
              </a:r>
              <a:endParaRPr lang="fr-FR" sz="1000"/>
            </a:p>
          </p:txBody>
        </p:sp>
      </p:grpSp>
      <p:grpSp>
        <p:nvGrpSpPr>
          <p:cNvPr id="1095" name="Groupe 1094">
            <a:extLst>
              <a:ext uri="{FF2B5EF4-FFF2-40B4-BE49-F238E27FC236}">
                <a16:creationId xmlns:a16="http://schemas.microsoft.com/office/drawing/2014/main" id="{A02B64F6-E965-C23B-99FE-19E50BD57A88}"/>
              </a:ext>
            </a:extLst>
          </p:cNvPr>
          <p:cNvGrpSpPr/>
          <p:nvPr/>
        </p:nvGrpSpPr>
        <p:grpSpPr>
          <a:xfrm>
            <a:off x="2353811" y="1342993"/>
            <a:ext cx="1846248" cy="3596686"/>
            <a:chOff x="161076" y="1541903"/>
            <a:chExt cx="1846248" cy="3268852"/>
          </a:xfrm>
        </p:grpSpPr>
        <p:sp>
          <p:nvSpPr>
            <p:cNvPr id="1096" name="ZoneTexte 1095">
              <a:extLst>
                <a:ext uri="{FF2B5EF4-FFF2-40B4-BE49-F238E27FC236}">
                  <a16:creationId xmlns:a16="http://schemas.microsoft.com/office/drawing/2014/main" id="{9FCE437E-AD51-BE5A-2DFB-84DE596F95FE}"/>
                </a:ext>
              </a:extLst>
            </p:cNvPr>
            <p:cNvSpPr txBox="1">
              <a:spLocks/>
            </p:cNvSpPr>
            <p:nvPr/>
          </p:nvSpPr>
          <p:spPr>
            <a:xfrm>
              <a:off x="161076" y="1541903"/>
              <a:ext cx="18462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b="1" i="1"/>
                <a:t>IaaS</a:t>
              </a:r>
            </a:p>
          </p:txBody>
        </p:sp>
        <p:grpSp>
          <p:nvGrpSpPr>
            <p:cNvPr id="1097" name="Groupe 1096">
              <a:extLst>
                <a:ext uri="{FF2B5EF4-FFF2-40B4-BE49-F238E27FC236}">
                  <a16:creationId xmlns:a16="http://schemas.microsoft.com/office/drawing/2014/main" id="{6AA2615D-8097-3FE5-953D-75959F5AC2A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84913" y="1953293"/>
              <a:ext cx="1798574" cy="2857462"/>
              <a:chOff x="413504" y="1830606"/>
              <a:chExt cx="1871782" cy="4287994"/>
            </a:xfrm>
          </p:grpSpPr>
          <p:sp>
            <p:nvSpPr>
              <p:cNvPr id="1099" name="Rectangle 1098">
                <a:extLst>
                  <a:ext uri="{FF2B5EF4-FFF2-40B4-BE49-F238E27FC236}">
                    <a16:creationId xmlns:a16="http://schemas.microsoft.com/office/drawing/2014/main" id="{274776B1-73ED-C899-D4D9-3D21FB92A0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3504" y="1830606"/>
                <a:ext cx="1871782" cy="428799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grpSp>
            <p:nvGrpSpPr>
              <p:cNvPr id="1100" name="Groupe 1099">
                <a:extLst>
                  <a:ext uri="{FF2B5EF4-FFF2-40B4-BE49-F238E27FC236}">
                    <a16:creationId xmlns:a16="http://schemas.microsoft.com/office/drawing/2014/main" id="{D9BC9F63-D656-BA94-75C3-5DA0B86FE13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53105" y="2006697"/>
                <a:ext cx="1664271" cy="3503526"/>
                <a:chOff x="553105" y="2006697"/>
                <a:chExt cx="1664271" cy="3503526"/>
              </a:xfrm>
            </p:grpSpPr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6C68B167-2DAD-51BB-B94F-0BE31D24ADE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006697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Logique métier</a:t>
                  </a:r>
                </a:p>
              </p:txBody>
            </p:sp>
            <p:sp>
              <p:nvSpPr>
                <p:cNvPr id="1102" name="Rectangle 1101">
                  <a:extLst>
                    <a:ext uri="{FF2B5EF4-FFF2-40B4-BE49-F238E27FC236}">
                      <a16:creationId xmlns:a16="http://schemas.microsoft.com/office/drawing/2014/main" id="{8CCD0F3F-5366-BB4A-6BEC-7C415F4A2E9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450978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Applications</a:t>
                  </a:r>
                </a:p>
              </p:txBody>
            </p:sp>
            <p:sp>
              <p:nvSpPr>
                <p:cNvPr id="1103" name="Rectangle 1102">
                  <a:extLst>
                    <a:ext uri="{FF2B5EF4-FFF2-40B4-BE49-F238E27FC236}">
                      <a16:creationId xmlns:a16="http://schemas.microsoft.com/office/drawing/2014/main" id="{FA181BB7-AB3B-399B-0328-944F827323B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895259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Runtime &amp; Conteneurs</a:t>
                  </a:r>
                </a:p>
              </p:txBody>
            </p:sp>
            <p:sp>
              <p:nvSpPr>
                <p:cNvPr id="1104" name="Rectangle 1103">
                  <a:extLst>
                    <a:ext uri="{FF2B5EF4-FFF2-40B4-BE49-F238E27FC236}">
                      <a16:creationId xmlns:a16="http://schemas.microsoft.com/office/drawing/2014/main" id="{12BE7C79-0A20-A95A-EA6F-F8FEE72C3BA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3339540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Operating System</a:t>
                  </a:r>
                </a:p>
              </p:txBody>
            </p:sp>
            <p:sp>
              <p:nvSpPr>
                <p:cNvPr id="1105" name="Rectangle 1104">
                  <a:extLst>
                    <a:ext uri="{FF2B5EF4-FFF2-40B4-BE49-F238E27FC236}">
                      <a16:creationId xmlns:a16="http://schemas.microsoft.com/office/drawing/2014/main" id="{DC10BC7C-3608-BAED-A51B-795B99EE7A3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3783821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Virtualisation</a:t>
                  </a:r>
                </a:p>
              </p:txBody>
            </p:sp>
            <p:sp>
              <p:nvSpPr>
                <p:cNvPr id="1106" name="Rectangle 1105">
                  <a:extLst>
                    <a:ext uri="{FF2B5EF4-FFF2-40B4-BE49-F238E27FC236}">
                      <a16:creationId xmlns:a16="http://schemas.microsoft.com/office/drawing/2014/main" id="{01D0B145-9648-460E-6C4E-EAB958D9479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4228102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Serveurs</a:t>
                  </a:r>
                </a:p>
              </p:txBody>
            </p:sp>
            <p:sp>
              <p:nvSpPr>
                <p:cNvPr id="1107" name="Rectangle 1106">
                  <a:extLst>
                    <a:ext uri="{FF2B5EF4-FFF2-40B4-BE49-F238E27FC236}">
                      <a16:creationId xmlns:a16="http://schemas.microsoft.com/office/drawing/2014/main" id="{F84231A6-27DB-B996-41D6-D5D9AC9A3E5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4672383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Stockage</a:t>
                  </a:r>
                </a:p>
              </p:txBody>
            </p:sp>
            <p:sp>
              <p:nvSpPr>
                <p:cNvPr id="1108" name="Rectangle 1107">
                  <a:extLst>
                    <a:ext uri="{FF2B5EF4-FFF2-40B4-BE49-F238E27FC236}">
                      <a16:creationId xmlns:a16="http://schemas.microsoft.com/office/drawing/2014/main" id="{B9F1E510-830E-C553-19F3-893A4296154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5" y="5128658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Réseau</a:t>
                  </a:r>
                </a:p>
              </p:txBody>
            </p:sp>
          </p:grpSp>
        </p:grpSp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4A723049-ABEC-8929-4868-5C61A1509F21}"/>
                </a:ext>
              </a:extLst>
            </p:cNvPr>
            <p:cNvSpPr/>
            <p:nvPr/>
          </p:nvSpPr>
          <p:spPr>
            <a:xfrm>
              <a:off x="320596" y="4455126"/>
              <a:ext cx="1597636" cy="25427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/>
                <a:t>Datacenter</a:t>
              </a:r>
              <a:endParaRPr lang="fr-FR" sz="1000"/>
            </a:p>
          </p:txBody>
        </p:sp>
      </p:grpSp>
      <p:grpSp>
        <p:nvGrpSpPr>
          <p:cNvPr id="1109" name="Groupe 1108">
            <a:extLst>
              <a:ext uri="{FF2B5EF4-FFF2-40B4-BE49-F238E27FC236}">
                <a16:creationId xmlns:a16="http://schemas.microsoft.com/office/drawing/2014/main" id="{A555F1E1-2D31-DE44-A32E-70B14AF39869}"/>
              </a:ext>
            </a:extLst>
          </p:cNvPr>
          <p:cNvGrpSpPr/>
          <p:nvPr/>
        </p:nvGrpSpPr>
        <p:grpSpPr>
          <a:xfrm>
            <a:off x="4260912" y="1341120"/>
            <a:ext cx="1846248" cy="3596686"/>
            <a:chOff x="161076" y="1541903"/>
            <a:chExt cx="1846248" cy="3268852"/>
          </a:xfrm>
        </p:grpSpPr>
        <p:sp>
          <p:nvSpPr>
            <p:cNvPr id="1110" name="ZoneTexte 1109">
              <a:extLst>
                <a:ext uri="{FF2B5EF4-FFF2-40B4-BE49-F238E27FC236}">
                  <a16:creationId xmlns:a16="http://schemas.microsoft.com/office/drawing/2014/main" id="{81E9E2F5-2F89-0EAF-2FD3-C7548912FF44}"/>
                </a:ext>
              </a:extLst>
            </p:cNvPr>
            <p:cNvSpPr txBox="1">
              <a:spLocks/>
            </p:cNvSpPr>
            <p:nvPr/>
          </p:nvSpPr>
          <p:spPr>
            <a:xfrm>
              <a:off x="161076" y="1541903"/>
              <a:ext cx="18462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b="1" i="1"/>
                <a:t>CaaS</a:t>
              </a:r>
            </a:p>
          </p:txBody>
        </p:sp>
        <p:grpSp>
          <p:nvGrpSpPr>
            <p:cNvPr id="1111" name="Groupe 1110">
              <a:extLst>
                <a:ext uri="{FF2B5EF4-FFF2-40B4-BE49-F238E27FC236}">
                  <a16:creationId xmlns:a16="http://schemas.microsoft.com/office/drawing/2014/main" id="{A9FCE068-7C54-2556-BD96-45D2671F521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84913" y="1953293"/>
              <a:ext cx="1798574" cy="2857462"/>
              <a:chOff x="413504" y="1830606"/>
              <a:chExt cx="1871782" cy="4287994"/>
            </a:xfrm>
          </p:grpSpPr>
          <p:sp>
            <p:nvSpPr>
              <p:cNvPr id="1113" name="Rectangle 1112">
                <a:extLst>
                  <a:ext uri="{FF2B5EF4-FFF2-40B4-BE49-F238E27FC236}">
                    <a16:creationId xmlns:a16="http://schemas.microsoft.com/office/drawing/2014/main" id="{7F4DBCFD-A2F1-0A39-81D3-E10F587E66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3504" y="1830606"/>
                <a:ext cx="1871782" cy="428799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grpSp>
            <p:nvGrpSpPr>
              <p:cNvPr id="1114" name="Groupe 1113">
                <a:extLst>
                  <a:ext uri="{FF2B5EF4-FFF2-40B4-BE49-F238E27FC236}">
                    <a16:creationId xmlns:a16="http://schemas.microsoft.com/office/drawing/2014/main" id="{17DDDB2A-749C-531B-5D3A-987CC0B4FE8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53105" y="2006697"/>
                <a:ext cx="1664271" cy="3503526"/>
                <a:chOff x="553105" y="2006697"/>
                <a:chExt cx="1664271" cy="3503526"/>
              </a:xfrm>
            </p:grpSpPr>
            <p:sp>
              <p:nvSpPr>
                <p:cNvPr id="1115" name="Rectangle 1114">
                  <a:extLst>
                    <a:ext uri="{FF2B5EF4-FFF2-40B4-BE49-F238E27FC236}">
                      <a16:creationId xmlns:a16="http://schemas.microsoft.com/office/drawing/2014/main" id="{C767CE77-CC00-51F0-8DC8-5F29D8539FC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006697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Logique métier</a:t>
                  </a:r>
                </a:p>
              </p:txBody>
            </p:sp>
            <p:sp>
              <p:nvSpPr>
                <p:cNvPr id="1116" name="Rectangle 1115">
                  <a:extLst>
                    <a:ext uri="{FF2B5EF4-FFF2-40B4-BE49-F238E27FC236}">
                      <a16:creationId xmlns:a16="http://schemas.microsoft.com/office/drawing/2014/main" id="{EB5BFEEE-8B4F-0462-B160-A20839B264F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450978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Applications</a:t>
                  </a:r>
                </a:p>
              </p:txBody>
            </p:sp>
            <p:sp>
              <p:nvSpPr>
                <p:cNvPr id="1117" name="Rectangle 1116">
                  <a:extLst>
                    <a:ext uri="{FF2B5EF4-FFF2-40B4-BE49-F238E27FC236}">
                      <a16:creationId xmlns:a16="http://schemas.microsoft.com/office/drawing/2014/main" id="{52BD6BB9-BFE7-5E6C-CB96-A91F75E047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895259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Runtime &amp; Conteneurs</a:t>
                  </a:r>
                </a:p>
              </p:txBody>
            </p:sp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CF81FFF9-6258-F3A7-8844-1FE3BBB8882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3339540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Operating System</a:t>
                  </a:r>
                </a:p>
              </p:txBody>
            </p:sp>
            <p:sp>
              <p:nvSpPr>
                <p:cNvPr id="1119" name="Rectangle 1118">
                  <a:extLst>
                    <a:ext uri="{FF2B5EF4-FFF2-40B4-BE49-F238E27FC236}">
                      <a16:creationId xmlns:a16="http://schemas.microsoft.com/office/drawing/2014/main" id="{A10AD308-0AC7-43AF-6B0B-41EF3B5D878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3783821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Virtualisation</a:t>
                  </a:r>
                </a:p>
              </p:txBody>
            </p:sp>
            <p:sp>
              <p:nvSpPr>
                <p:cNvPr id="1120" name="Rectangle 1119">
                  <a:extLst>
                    <a:ext uri="{FF2B5EF4-FFF2-40B4-BE49-F238E27FC236}">
                      <a16:creationId xmlns:a16="http://schemas.microsoft.com/office/drawing/2014/main" id="{031B4A83-EDCA-E78E-F8EE-9DB12DE8CA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4228102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Serveurs</a:t>
                  </a:r>
                </a:p>
              </p:txBody>
            </p:sp>
            <p:sp>
              <p:nvSpPr>
                <p:cNvPr id="1121" name="Rectangle 1120">
                  <a:extLst>
                    <a:ext uri="{FF2B5EF4-FFF2-40B4-BE49-F238E27FC236}">
                      <a16:creationId xmlns:a16="http://schemas.microsoft.com/office/drawing/2014/main" id="{C655B2C7-1297-1A43-9365-A06479A5BF6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4672383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Stockage</a:t>
                  </a:r>
                </a:p>
              </p:txBody>
            </p:sp>
            <p:sp>
              <p:nvSpPr>
                <p:cNvPr id="1122" name="Rectangle 1121">
                  <a:extLst>
                    <a:ext uri="{FF2B5EF4-FFF2-40B4-BE49-F238E27FC236}">
                      <a16:creationId xmlns:a16="http://schemas.microsoft.com/office/drawing/2014/main" id="{FD2A2FC9-6816-A38A-F95E-E6528C9D9E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5" y="5128658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Réseau</a:t>
                  </a:r>
                </a:p>
              </p:txBody>
            </p:sp>
          </p:grpSp>
        </p:grp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0AB32E63-48D8-29E7-B2D5-E412E35403EA}"/>
                </a:ext>
              </a:extLst>
            </p:cNvPr>
            <p:cNvSpPr/>
            <p:nvPr/>
          </p:nvSpPr>
          <p:spPr>
            <a:xfrm>
              <a:off x="320596" y="4455126"/>
              <a:ext cx="1597636" cy="25427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/>
                <a:t>Datacenter</a:t>
              </a:r>
              <a:endParaRPr lang="fr-FR" sz="1000"/>
            </a:p>
          </p:txBody>
        </p:sp>
      </p:grpSp>
      <p:grpSp>
        <p:nvGrpSpPr>
          <p:cNvPr id="1123" name="Groupe 1122">
            <a:extLst>
              <a:ext uri="{FF2B5EF4-FFF2-40B4-BE49-F238E27FC236}">
                <a16:creationId xmlns:a16="http://schemas.microsoft.com/office/drawing/2014/main" id="{601EA525-DF42-EE1E-71AE-3EF07A91CB31}"/>
              </a:ext>
            </a:extLst>
          </p:cNvPr>
          <p:cNvGrpSpPr/>
          <p:nvPr/>
        </p:nvGrpSpPr>
        <p:grpSpPr>
          <a:xfrm>
            <a:off x="6169558" y="1341120"/>
            <a:ext cx="1846248" cy="3596686"/>
            <a:chOff x="161076" y="1541903"/>
            <a:chExt cx="1846248" cy="3268852"/>
          </a:xfrm>
        </p:grpSpPr>
        <p:sp>
          <p:nvSpPr>
            <p:cNvPr id="1124" name="ZoneTexte 1123">
              <a:extLst>
                <a:ext uri="{FF2B5EF4-FFF2-40B4-BE49-F238E27FC236}">
                  <a16:creationId xmlns:a16="http://schemas.microsoft.com/office/drawing/2014/main" id="{BD31BD1C-E306-4420-407E-AFEFACC8BF53}"/>
                </a:ext>
              </a:extLst>
            </p:cNvPr>
            <p:cNvSpPr txBox="1">
              <a:spLocks/>
            </p:cNvSpPr>
            <p:nvPr/>
          </p:nvSpPr>
          <p:spPr>
            <a:xfrm>
              <a:off x="161076" y="1541903"/>
              <a:ext cx="18462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b="1" i="1"/>
                <a:t>PaaS</a:t>
              </a:r>
            </a:p>
          </p:txBody>
        </p:sp>
        <p:grpSp>
          <p:nvGrpSpPr>
            <p:cNvPr id="1125" name="Groupe 1124">
              <a:extLst>
                <a:ext uri="{FF2B5EF4-FFF2-40B4-BE49-F238E27FC236}">
                  <a16:creationId xmlns:a16="http://schemas.microsoft.com/office/drawing/2014/main" id="{E7355561-11DE-3804-6DA2-B5E62D47F10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84913" y="1953293"/>
              <a:ext cx="1798574" cy="2857462"/>
              <a:chOff x="413504" y="1830606"/>
              <a:chExt cx="1871782" cy="4287994"/>
            </a:xfrm>
          </p:grpSpPr>
          <p:sp>
            <p:nvSpPr>
              <p:cNvPr id="1127" name="Rectangle 1126">
                <a:extLst>
                  <a:ext uri="{FF2B5EF4-FFF2-40B4-BE49-F238E27FC236}">
                    <a16:creationId xmlns:a16="http://schemas.microsoft.com/office/drawing/2014/main" id="{B2414D34-BE42-BB24-6485-EE16AA2AA3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3504" y="1830606"/>
                <a:ext cx="1871782" cy="428799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grpSp>
            <p:nvGrpSpPr>
              <p:cNvPr id="1128" name="Groupe 1127">
                <a:extLst>
                  <a:ext uri="{FF2B5EF4-FFF2-40B4-BE49-F238E27FC236}">
                    <a16:creationId xmlns:a16="http://schemas.microsoft.com/office/drawing/2014/main" id="{FF7D19B0-B40C-A113-3149-839697384D2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53105" y="2006697"/>
                <a:ext cx="1664271" cy="3503526"/>
                <a:chOff x="553105" y="2006697"/>
                <a:chExt cx="1664271" cy="3503526"/>
              </a:xfrm>
            </p:grpSpPr>
            <p:sp>
              <p:nvSpPr>
                <p:cNvPr id="1129" name="Rectangle 1128">
                  <a:extLst>
                    <a:ext uri="{FF2B5EF4-FFF2-40B4-BE49-F238E27FC236}">
                      <a16:creationId xmlns:a16="http://schemas.microsoft.com/office/drawing/2014/main" id="{0956E34A-0154-E169-9EE5-41619447BEE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006697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Logique métier</a:t>
                  </a:r>
                </a:p>
              </p:txBody>
            </p:sp>
            <p:sp>
              <p:nvSpPr>
                <p:cNvPr id="1130" name="Rectangle 1129">
                  <a:extLst>
                    <a:ext uri="{FF2B5EF4-FFF2-40B4-BE49-F238E27FC236}">
                      <a16:creationId xmlns:a16="http://schemas.microsoft.com/office/drawing/2014/main" id="{F951D8BD-3D4D-9063-7071-F3F9ECD854C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450978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Applications</a:t>
                  </a:r>
                </a:p>
              </p:txBody>
            </p:sp>
            <p:sp>
              <p:nvSpPr>
                <p:cNvPr id="1131" name="Rectangle 1130">
                  <a:extLst>
                    <a:ext uri="{FF2B5EF4-FFF2-40B4-BE49-F238E27FC236}">
                      <a16:creationId xmlns:a16="http://schemas.microsoft.com/office/drawing/2014/main" id="{FF13B3DF-381F-1881-8803-70D694C0473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895259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Runtime &amp; Conteneurs</a:t>
                  </a:r>
                </a:p>
              </p:txBody>
            </p:sp>
            <p:sp>
              <p:nvSpPr>
                <p:cNvPr id="1132" name="Rectangle 1131">
                  <a:extLst>
                    <a:ext uri="{FF2B5EF4-FFF2-40B4-BE49-F238E27FC236}">
                      <a16:creationId xmlns:a16="http://schemas.microsoft.com/office/drawing/2014/main" id="{75185A5E-F360-3B9F-4808-E8A8AD6294A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3339540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Operating System</a:t>
                  </a:r>
                </a:p>
              </p:txBody>
            </p:sp>
            <p:sp>
              <p:nvSpPr>
                <p:cNvPr id="1133" name="Rectangle 1132">
                  <a:extLst>
                    <a:ext uri="{FF2B5EF4-FFF2-40B4-BE49-F238E27FC236}">
                      <a16:creationId xmlns:a16="http://schemas.microsoft.com/office/drawing/2014/main" id="{2E7EC04B-7B10-F5E2-3830-E3E4CD91D34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3783821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Virtualisation</a:t>
                  </a:r>
                </a:p>
              </p:txBody>
            </p:sp>
            <p:sp>
              <p:nvSpPr>
                <p:cNvPr id="1134" name="Rectangle 1133">
                  <a:extLst>
                    <a:ext uri="{FF2B5EF4-FFF2-40B4-BE49-F238E27FC236}">
                      <a16:creationId xmlns:a16="http://schemas.microsoft.com/office/drawing/2014/main" id="{E0A8E5F0-415A-116B-8444-2B297CDEE7F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4228102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Serveurs</a:t>
                  </a:r>
                </a:p>
              </p:txBody>
            </p:sp>
            <p:sp>
              <p:nvSpPr>
                <p:cNvPr id="1135" name="Rectangle 1134">
                  <a:extLst>
                    <a:ext uri="{FF2B5EF4-FFF2-40B4-BE49-F238E27FC236}">
                      <a16:creationId xmlns:a16="http://schemas.microsoft.com/office/drawing/2014/main" id="{4828CD87-9D97-54B0-2E5E-13C0A4E6D18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4672383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Stockage</a:t>
                  </a:r>
                </a:p>
              </p:txBody>
            </p:sp>
            <p:sp>
              <p:nvSpPr>
                <p:cNvPr id="1136" name="Rectangle 1135">
                  <a:extLst>
                    <a:ext uri="{FF2B5EF4-FFF2-40B4-BE49-F238E27FC236}">
                      <a16:creationId xmlns:a16="http://schemas.microsoft.com/office/drawing/2014/main" id="{F6F9829C-ED2F-3FF4-BA51-AE2DECE9427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5" y="5128658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Réseau</a:t>
                  </a:r>
                </a:p>
              </p:txBody>
            </p:sp>
          </p:grpSp>
        </p:grpSp>
        <p:sp>
          <p:nvSpPr>
            <p:cNvPr id="1126" name="Rectangle 1125">
              <a:extLst>
                <a:ext uri="{FF2B5EF4-FFF2-40B4-BE49-F238E27FC236}">
                  <a16:creationId xmlns:a16="http://schemas.microsoft.com/office/drawing/2014/main" id="{A2C7970E-4DA4-1475-2EAE-D853AC18B25A}"/>
                </a:ext>
              </a:extLst>
            </p:cNvPr>
            <p:cNvSpPr/>
            <p:nvPr/>
          </p:nvSpPr>
          <p:spPr>
            <a:xfrm>
              <a:off x="320596" y="4455126"/>
              <a:ext cx="1597636" cy="25427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/>
                <a:t>Datacenter</a:t>
              </a:r>
              <a:endParaRPr lang="fr-FR" sz="1000"/>
            </a:p>
          </p:txBody>
        </p:sp>
      </p:grpSp>
      <p:grpSp>
        <p:nvGrpSpPr>
          <p:cNvPr id="1137" name="Groupe 1136">
            <a:extLst>
              <a:ext uri="{FF2B5EF4-FFF2-40B4-BE49-F238E27FC236}">
                <a16:creationId xmlns:a16="http://schemas.microsoft.com/office/drawing/2014/main" id="{247278BD-2BF9-863C-1324-C78FB865FE19}"/>
              </a:ext>
            </a:extLst>
          </p:cNvPr>
          <p:cNvGrpSpPr/>
          <p:nvPr/>
        </p:nvGrpSpPr>
        <p:grpSpPr>
          <a:xfrm>
            <a:off x="8057673" y="1346721"/>
            <a:ext cx="1846248" cy="3596686"/>
            <a:chOff x="161076" y="1541903"/>
            <a:chExt cx="1846248" cy="3268852"/>
          </a:xfrm>
        </p:grpSpPr>
        <p:sp>
          <p:nvSpPr>
            <p:cNvPr id="1138" name="ZoneTexte 1137">
              <a:extLst>
                <a:ext uri="{FF2B5EF4-FFF2-40B4-BE49-F238E27FC236}">
                  <a16:creationId xmlns:a16="http://schemas.microsoft.com/office/drawing/2014/main" id="{DC7D2F5B-8C07-6F5C-E64E-5C257C31D0A2}"/>
                </a:ext>
              </a:extLst>
            </p:cNvPr>
            <p:cNvSpPr txBox="1">
              <a:spLocks/>
            </p:cNvSpPr>
            <p:nvPr/>
          </p:nvSpPr>
          <p:spPr>
            <a:xfrm>
              <a:off x="161076" y="1541903"/>
              <a:ext cx="18462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b="1" i="1"/>
                <a:t>FaaS</a:t>
              </a:r>
            </a:p>
          </p:txBody>
        </p:sp>
        <p:grpSp>
          <p:nvGrpSpPr>
            <p:cNvPr id="1139" name="Groupe 1138">
              <a:extLst>
                <a:ext uri="{FF2B5EF4-FFF2-40B4-BE49-F238E27FC236}">
                  <a16:creationId xmlns:a16="http://schemas.microsoft.com/office/drawing/2014/main" id="{D4B5E5E1-2F39-C52A-8BD2-B57A331447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84913" y="1953293"/>
              <a:ext cx="1798574" cy="2857462"/>
              <a:chOff x="413504" y="1830606"/>
              <a:chExt cx="1871782" cy="4287994"/>
            </a:xfrm>
          </p:grpSpPr>
          <p:sp>
            <p:nvSpPr>
              <p:cNvPr id="1141" name="Rectangle 1140">
                <a:extLst>
                  <a:ext uri="{FF2B5EF4-FFF2-40B4-BE49-F238E27FC236}">
                    <a16:creationId xmlns:a16="http://schemas.microsoft.com/office/drawing/2014/main" id="{3D3DF2A9-B771-2E94-2912-EEACE02099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3504" y="1830606"/>
                <a:ext cx="1871782" cy="428799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grpSp>
            <p:nvGrpSpPr>
              <p:cNvPr id="1142" name="Groupe 1141">
                <a:extLst>
                  <a:ext uri="{FF2B5EF4-FFF2-40B4-BE49-F238E27FC236}">
                    <a16:creationId xmlns:a16="http://schemas.microsoft.com/office/drawing/2014/main" id="{C86C76F4-BAF7-24D9-7FF8-4EF997B76C4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53105" y="2006697"/>
                <a:ext cx="1664271" cy="3503526"/>
                <a:chOff x="553105" y="2006697"/>
                <a:chExt cx="1664271" cy="3503526"/>
              </a:xfrm>
            </p:grpSpPr>
            <p:sp>
              <p:nvSpPr>
                <p:cNvPr id="1143" name="Rectangle 1142">
                  <a:extLst>
                    <a:ext uri="{FF2B5EF4-FFF2-40B4-BE49-F238E27FC236}">
                      <a16:creationId xmlns:a16="http://schemas.microsoft.com/office/drawing/2014/main" id="{9A2D48BA-3B56-9200-16C5-93BAF50FA2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006697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Logique métier</a:t>
                  </a:r>
                </a:p>
              </p:txBody>
            </p:sp>
            <p:sp>
              <p:nvSpPr>
                <p:cNvPr id="1144" name="Rectangle 1143">
                  <a:extLst>
                    <a:ext uri="{FF2B5EF4-FFF2-40B4-BE49-F238E27FC236}">
                      <a16:creationId xmlns:a16="http://schemas.microsoft.com/office/drawing/2014/main" id="{285BC2E2-4190-4190-543F-7C993DBC9FC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450978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Applications</a:t>
                  </a:r>
                </a:p>
              </p:txBody>
            </p:sp>
            <p:sp>
              <p:nvSpPr>
                <p:cNvPr id="1145" name="Rectangle 1144">
                  <a:extLst>
                    <a:ext uri="{FF2B5EF4-FFF2-40B4-BE49-F238E27FC236}">
                      <a16:creationId xmlns:a16="http://schemas.microsoft.com/office/drawing/2014/main" id="{76098897-35DE-EE54-7CCF-2BFB4A33053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895259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Runtime &amp; Conteneurs</a:t>
                  </a:r>
                </a:p>
              </p:txBody>
            </p:sp>
            <p:sp>
              <p:nvSpPr>
                <p:cNvPr id="1146" name="Rectangle 1145">
                  <a:extLst>
                    <a:ext uri="{FF2B5EF4-FFF2-40B4-BE49-F238E27FC236}">
                      <a16:creationId xmlns:a16="http://schemas.microsoft.com/office/drawing/2014/main" id="{ADA09378-2445-157E-CE10-16080273E2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3339540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Operating System</a:t>
                  </a:r>
                </a:p>
              </p:txBody>
            </p:sp>
            <p:sp>
              <p:nvSpPr>
                <p:cNvPr id="1147" name="Rectangle 1146">
                  <a:extLst>
                    <a:ext uri="{FF2B5EF4-FFF2-40B4-BE49-F238E27FC236}">
                      <a16:creationId xmlns:a16="http://schemas.microsoft.com/office/drawing/2014/main" id="{89171C5F-EB38-89E8-5388-106E5CA31A6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3783821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Virtualisation</a:t>
                  </a:r>
                </a:p>
              </p:txBody>
            </p:sp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5DDBF912-BAC4-E540-9DB6-F371B3455D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4228102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Serveurs</a:t>
                  </a:r>
                </a:p>
              </p:txBody>
            </p:sp>
            <p:sp>
              <p:nvSpPr>
                <p:cNvPr id="1149" name="Rectangle 1148">
                  <a:extLst>
                    <a:ext uri="{FF2B5EF4-FFF2-40B4-BE49-F238E27FC236}">
                      <a16:creationId xmlns:a16="http://schemas.microsoft.com/office/drawing/2014/main" id="{23F4FE23-1F87-CE42-A73F-327D8022EB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4672383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Stockage</a:t>
                  </a:r>
                </a:p>
              </p:txBody>
            </p:sp>
            <p:sp>
              <p:nvSpPr>
                <p:cNvPr id="1150" name="Rectangle 1149">
                  <a:extLst>
                    <a:ext uri="{FF2B5EF4-FFF2-40B4-BE49-F238E27FC236}">
                      <a16:creationId xmlns:a16="http://schemas.microsoft.com/office/drawing/2014/main" id="{A4E4A9F5-D944-F103-0B1C-ED8B8C3ECEC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5" y="5128658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Réseau</a:t>
                  </a:r>
                </a:p>
              </p:txBody>
            </p:sp>
          </p:grpSp>
        </p:grpSp>
        <p:sp>
          <p:nvSpPr>
            <p:cNvPr id="1140" name="Rectangle 1139">
              <a:extLst>
                <a:ext uri="{FF2B5EF4-FFF2-40B4-BE49-F238E27FC236}">
                  <a16:creationId xmlns:a16="http://schemas.microsoft.com/office/drawing/2014/main" id="{E4043D19-18D2-59A4-BDB6-22B1D05764EE}"/>
                </a:ext>
              </a:extLst>
            </p:cNvPr>
            <p:cNvSpPr/>
            <p:nvPr/>
          </p:nvSpPr>
          <p:spPr>
            <a:xfrm>
              <a:off x="320596" y="4455126"/>
              <a:ext cx="1597636" cy="25427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/>
                <a:t>Datacenter</a:t>
              </a:r>
              <a:endParaRPr lang="fr-FR" sz="1000"/>
            </a:p>
          </p:txBody>
        </p:sp>
      </p:grpSp>
      <p:grpSp>
        <p:nvGrpSpPr>
          <p:cNvPr id="1151" name="Groupe 1150">
            <a:extLst>
              <a:ext uri="{FF2B5EF4-FFF2-40B4-BE49-F238E27FC236}">
                <a16:creationId xmlns:a16="http://schemas.microsoft.com/office/drawing/2014/main" id="{8568B50C-2F9A-ED0D-47CD-5A2B71CE961B}"/>
              </a:ext>
            </a:extLst>
          </p:cNvPr>
          <p:cNvGrpSpPr/>
          <p:nvPr/>
        </p:nvGrpSpPr>
        <p:grpSpPr>
          <a:xfrm>
            <a:off x="9963618" y="1341120"/>
            <a:ext cx="1846248" cy="3596686"/>
            <a:chOff x="161076" y="1541903"/>
            <a:chExt cx="1846248" cy="3268852"/>
          </a:xfrm>
        </p:grpSpPr>
        <p:sp>
          <p:nvSpPr>
            <p:cNvPr id="1152" name="ZoneTexte 1151">
              <a:extLst>
                <a:ext uri="{FF2B5EF4-FFF2-40B4-BE49-F238E27FC236}">
                  <a16:creationId xmlns:a16="http://schemas.microsoft.com/office/drawing/2014/main" id="{028CA6C9-6CE9-90FB-DC51-7C506B26CAF1}"/>
                </a:ext>
              </a:extLst>
            </p:cNvPr>
            <p:cNvSpPr txBox="1">
              <a:spLocks/>
            </p:cNvSpPr>
            <p:nvPr/>
          </p:nvSpPr>
          <p:spPr>
            <a:xfrm>
              <a:off x="161076" y="1541903"/>
              <a:ext cx="18462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b="1" i="1"/>
                <a:t>SaaS</a:t>
              </a:r>
            </a:p>
          </p:txBody>
        </p:sp>
        <p:grpSp>
          <p:nvGrpSpPr>
            <p:cNvPr id="1153" name="Groupe 1152">
              <a:extLst>
                <a:ext uri="{FF2B5EF4-FFF2-40B4-BE49-F238E27FC236}">
                  <a16:creationId xmlns:a16="http://schemas.microsoft.com/office/drawing/2014/main" id="{ABDDE5F1-8DCF-E328-E6AC-35179356C8B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84913" y="1953293"/>
              <a:ext cx="1798574" cy="2857462"/>
              <a:chOff x="413504" y="1830606"/>
              <a:chExt cx="1871782" cy="4287994"/>
            </a:xfrm>
          </p:grpSpPr>
          <p:sp>
            <p:nvSpPr>
              <p:cNvPr id="1155" name="Rectangle 1154">
                <a:extLst>
                  <a:ext uri="{FF2B5EF4-FFF2-40B4-BE49-F238E27FC236}">
                    <a16:creationId xmlns:a16="http://schemas.microsoft.com/office/drawing/2014/main" id="{FDDF366D-3C40-E832-02DD-2B44D08F12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3504" y="1830606"/>
                <a:ext cx="1871782" cy="428799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grpSp>
            <p:nvGrpSpPr>
              <p:cNvPr id="1156" name="Groupe 1155">
                <a:extLst>
                  <a:ext uri="{FF2B5EF4-FFF2-40B4-BE49-F238E27FC236}">
                    <a16:creationId xmlns:a16="http://schemas.microsoft.com/office/drawing/2014/main" id="{0A8DF23F-1A91-E493-C5C6-0F24E6C737D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53105" y="2006697"/>
                <a:ext cx="1664271" cy="3503526"/>
                <a:chOff x="553105" y="2006697"/>
                <a:chExt cx="1664271" cy="3503526"/>
              </a:xfrm>
            </p:grpSpPr>
            <p:sp>
              <p:nvSpPr>
                <p:cNvPr id="1157" name="Rectangle 1156">
                  <a:extLst>
                    <a:ext uri="{FF2B5EF4-FFF2-40B4-BE49-F238E27FC236}">
                      <a16:creationId xmlns:a16="http://schemas.microsoft.com/office/drawing/2014/main" id="{C6FC45B0-DE7B-B60E-DCFA-8FE13BE9F66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006697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Logique métier</a:t>
                  </a:r>
                </a:p>
              </p:txBody>
            </p:sp>
            <p:sp>
              <p:nvSpPr>
                <p:cNvPr id="1158" name="Rectangle 1157">
                  <a:extLst>
                    <a:ext uri="{FF2B5EF4-FFF2-40B4-BE49-F238E27FC236}">
                      <a16:creationId xmlns:a16="http://schemas.microsoft.com/office/drawing/2014/main" id="{366B9490-509A-3AFE-48CA-8AA4676FC0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450978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Applications</a:t>
                  </a:r>
                </a:p>
              </p:txBody>
            </p:sp>
            <p:sp>
              <p:nvSpPr>
                <p:cNvPr id="1159" name="Rectangle 1158">
                  <a:extLst>
                    <a:ext uri="{FF2B5EF4-FFF2-40B4-BE49-F238E27FC236}">
                      <a16:creationId xmlns:a16="http://schemas.microsoft.com/office/drawing/2014/main" id="{EFE7CCA4-25B6-0DCD-57F7-11A75A7185F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895259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Runtime &amp; Conteneurs</a:t>
                  </a:r>
                </a:p>
              </p:txBody>
            </p:sp>
            <p:sp>
              <p:nvSpPr>
                <p:cNvPr id="1160" name="Rectangle 1159">
                  <a:extLst>
                    <a:ext uri="{FF2B5EF4-FFF2-40B4-BE49-F238E27FC236}">
                      <a16:creationId xmlns:a16="http://schemas.microsoft.com/office/drawing/2014/main" id="{27A72970-2796-248C-DEE5-62BDE488CA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3339540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Operating System</a:t>
                  </a:r>
                </a:p>
              </p:txBody>
            </p:sp>
            <p:sp>
              <p:nvSpPr>
                <p:cNvPr id="1161" name="Rectangle 1160">
                  <a:extLst>
                    <a:ext uri="{FF2B5EF4-FFF2-40B4-BE49-F238E27FC236}">
                      <a16:creationId xmlns:a16="http://schemas.microsoft.com/office/drawing/2014/main" id="{DAB8DE19-3BED-08B5-9DB1-4CF261CC425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3783821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Virtualisation</a:t>
                  </a:r>
                </a:p>
              </p:txBody>
            </p:sp>
            <p:sp>
              <p:nvSpPr>
                <p:cNvPr id="1162" name="Rectangle 1161">
                  <a:extLst>
                    <a:ext uri="{FF2B5EF4-FFF2-40B4-BE49-F238E27FC236}">
                      <a16:creationId xmlns:a16="http://schemas.microsoft.com/office/drawing/2014/main" id="{29738135-B16C-1A9F-4292-02BA22F303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4228102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Serveurs</a:t>
                  </a:r>
                </a:p>
              </p:txBody>
            </p:sp>
            <p:sp>
              <p:nvSpPr>
                <p:cNvPr id="1163" name="Rectangle 1162">
                  <a:extLst>
                    <a:ext uri="{FF2B5EF4-FFF2-40B4-BE49-F238E27FC236}">
                      <a16:creationId xmlns:a16="http://schemas.microsoft.com/office/drawing/2014/main" id="{E565EF3B-5D14-D412-4CCE-0E78C011B12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4672383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Stockage</a:t>
                  </a:r>
                </a:p>
              </p:txBody>
            </p:sp>
            <p:sp>
              <p:nvSpPr>
                <p:cNvPr id="1164" name="Rectangle 1163">
                  <a:extLst>
                    <a:ext uri="{FF2B5EF4-FFF2-40B4-BE49-F238E27FC236}">
                      <a16:creationId xmlns:a16="http://schemas.microsoft.com/office/drawing/2014/main" id="{C40B8F20-027A-1578-DC3C-A1EF9CBA2C7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5" y="5128658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Réseau</a:t>
                  </a:r>
                </a:p>
              </p:txBody>
            </p:sp>
          </p:grpSp>
        </p:grpSp>
        <p:sp>
          <p:nvSpPr>
            <p:cNvPr id="1154" name="Rectangle 1153">
              <a:extLst>
                <a:ext uri="{FF2B5EF4-FFF2-40B4-BE49-F238E27FC236}">
                  <a16:creationId xmlns:a16="http://schemas.microsoft.com/office/drawing/2014/main" id="{66FFC64C-5A7B-7D34-F2AE-580C5478001B}"/>
                </a:ext>
              </a:extLst>
            </p:cNvPr>
            <p:cNvSpPr/>
            <p:nvPr/>
          </p:nvSpPr>
          <p:spPr>
            <a:xfrm>
              <a:off x="320596" y="4455126"/>
              <a:ext cx="1597636" cy="25427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/>
                <a:t>Datacenter</a:t>
              </a:r>
              <a:endParaRPr lang="fr-FR" sz="1000"/>
            </a:p>
          </p:txBody>
        </p:sp>
      </p:grpSp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17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5108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747FA04-5950-C6F6-63EF-17FAC8D0C6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745543"/>
            <a:ext cx="10371997" cy="567351"/>
          </a:xfrm>
        </p:spPr>
        <p:txBody>
          <a:bodyPr/>
          <a:lstStyle/>
          <a:p>
            <a:r>
              <a:rPr lang="fr-FR"/>
              <a:t>Définition : Infrastructure cloud partagée par plusieurs clients et opérée par un tiers</a:t>
            </a:r>
          </a:p>
          <a:p>
            <a:pPr lvl="1"/>
            <a:endParaRPr lang="fr-FR"/>
          </a:p>
          <a:p>
            <a:pPr lvl="1"/>
            <a:endParaRPr lang="fr-FR"/>
          </a:p>
          <a:p>
            <a:pPr marL="355600" lvl="1" indent="0">
              <a:buNone/>
            </a:pPr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0F125E5-E374-D4E7-FB36-EF68AF897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D9F79FE-2C9A-BAB8-E1CF-56248F3D96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Cloud public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9B7F1FD-1B0A-9E9D-F16C-E40EA8BE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Modèles de déploiement</a:t>
            </a:r>
          </a:p>
        </p:txBody>
      </p:sp>
      <p:sp>
        <p:nvSpPr>
          <p:cNvPr id="12" name="Espace réservé du texte 1">
            <a:extLst>
              <a:ext uri="{FF2B5EF4-FFF2-40B4-BE49-F238E27FC236}">
                <a16:creationId xmlns:a16="http://schemas.microsoft.com/office/drawing/2014/main" id="{013351D9-FFC9-F6DE-C441-C234BE912881}"/>
              </a:ext>
            </a:extLst>
          </p:cNvPr>
          <p:cNvSpPr txBox="1">
            <a:spLocks/>
          </p:cNvSpPr>
          <p:nvPr/>
        </p:nvSpPr>
        <p:spPr>
          <a:xfrm>
            <a:off x="719137" y="2312894"/>
            <a:ext cx="5242392" cy="38135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46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Avantages</a:t>
            </a:r>
          </a:p>
          <a:p>
            <a:pPr lvl="1"/>
            <a:r>
              <a:rPr lang="fr-FR"/>
              <a:t>Faible Capex</a:t>
            </a:r>
          </a:p>
          <a:p>
            <a:pPr lvl="1"/>
            <a:r>
              <a:rPr lang="fr-FR"/>
              <a:t>Très haute élasticité </a:t>
            </a:r>
          </a:p>
          <a:p>
            <a:pPr lvl="1"/>
            <a:r>
              <a:rPr lang="fr-FR"/>
              <a:t>Paiement à la consommation</a:t>
            </a:r>
          </a:p>
          <a:p>
            <a:pPr lvl="1"/>
            <a:r>
              <a:rPr lang="fr-FR"/>
              <a:t>Très large choix de services</a:t>
            </a:r>
          </a:p>
          <a:p>
            <a:endParaRPr lang="fr-FR"/>
          </a:p>
          <a:p>
            <a:r>
              <a:rPr lang="fr-FR"/>
              <a:t>Principaux </a:t>
            </a:r>
            <a:r>
              <a:rPr lang="fr-FR" err="1"/>
              <a:t>clouds</a:t>
            </a:r>
            <a:r>
              <a:rPr lang="fr-FR"/>
              <a:t> publics</a:t>
            </a:r>
          </a:p>
          <a:p>
            <a:pPr lvl="1"/>
            <a:r>
              <a:rPr lang="fr-FR"/>
              <a:t>Amazon Web Services (33%)</a:t>
            </a:r>
          </a:p>
          <a:p>
            <a:pPr lvl="1"/>
            <a:r>
              <a:rPr lang="fr-FR"/>
              <a:t>Microsoft Azure (23%)</a:t>
            </a:r>
          </a:p>
          <a:p>
            <a:pPr lvl="1"/>
            <a:r>
              <a:rPr lang="fr-FR"/>
              <a:t>Google Cloud (10%)</a:t>
            </a:r>
          </a:p>
          <a:p>
            <a:pPr lvl="1"/>
            <a:r>
              <a:rPr lang="fr-FR"/>
              <a:t>Et le français </a:t>
            </a:r>
            <a:r>
              <a:rPr lang="fr-FR" err="1"/>
              <a:t>OVHCloud</a:t>
            </a:r>
            <a:r>
              <a:rPr lang="fr-FR"/>
              <a:t> !</a:t>
            </a:r>
          </a:p>
          <a:p>
            <a:pPr lvl="1"/>
            <a:endParaRPr lang="fr-FR"/>
          </a:p>
          <a:p>
            <a:pPr lvl="1"/>
            <a:endParaRPr lang="fr-FR"/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2D1C0747-7199-45C7-18BD-F8B901EC11EF}"/>
              </a:ext>
            </a:extLst>
          </p:cNvPr>
          <p:cNvSpPr txBox="1">
            <a:spLocks/>
          </p:cNvSpPr>
          <p:nvPr/>
        </p:nvSpPr>
        <p:spPr>
          <a:xfrm>
            <a:off x="6210300" y="2312892"/>
            <a:ext cx="5254477" cy="1301677"/>
          </a:xfrm>
          <a:prstGeom prst="rect">
            <a:avLst/>
          </a:prstGeom>
        </p:spPr>
        <p:txBody>
          <a:bodyPr/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Inconvénients</a:t>
            </a:r>
          </a:p>
          <a:p>
            <a:pPr lvl="1"/>
            <a:r>
              <a:rPr lang="fr-FR"/>
              <a:t>Faible customisation</a:t>
            </a:r>
          </a:p>
          <a:p>
            <a:pPr lvl="1"/>
            <a:r>
              <a:rPr lang="fr-FR"/>
              <a:t>Problème de souveraineté sur les données et l’infrastructure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18</a:t>
            </a:fld>
            <a:endParaRPr lang="fr-FR" noProof="0"/>
          </a:p>
        </p:txBody>
      </p:sp>
      <p:pic>
        <p:nvPicPr>
          <p:cNvPr id="1026" name="Picture 2" descr="Q422 CIS">
            <a:extLst>
              <a:ext uri="{FF2B5EF4-FFF2-40B4-BE49-F238E27FC236}">
                <a16:creationId xmlns:a16="http://schemas.microsoft.com/office/drawing/2014/main" id="{5C57C01C-9D46-9C2D-9231-6D1E187F5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4752" y="3836693"/>
            <a:ext cx="4247428" cy="275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A97DF18-4685-9AB8-A9C9-BCFCD5E6A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399" y="3841178"/>
            <a:ext cx="3066533" cy="28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90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747FA04-5950-C6F6-63EF-17FAC8D0C6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745543"/>
            <a:ext cx="10371997" cy="567351"/>
          </a:xfrm>
        </p:spPr>
        <p:txBody>
          <a:bodyPr/>
          <a:lstStyle/>
          <a:p>
            <a:r>
              <a:rPr lang="fr-FR"/>
              <a:t>Définition : Infrastructure cloud dédiée à une entreprise ou une organisation</a:t>
            </a:r>
          </a:p>
          <a:p>
            <a:pPr lvl="1"/>
            <a:r>
              <a:rPr lang="fr-FR"/>
              <a:t>Pour son administration, deux options sont possibles</a:t>
            </a:r>
          </a:p>
          <a:p>
            <a:pPr lvl="2"/>
            <a:r>
              <a:rPr lang="fr-FR"/>
              <a:t>cloud privé interne ou privatif, géré et maintenu par le client en interne</a:t>
            </a:r>
          </a:p>
          <a:p>
            <a:pPr lvl="2"/>
            <a:r>
              <a:rPr lang="fr-FR"/>
              <a:t>cloud privé hébergé, administré par un fournisseur de services cloud externe de confiance.</a:t>
            </a:r>
          </a:p>
          <a:p>
            <a:pPr lvl="1"/>
            <a:endParaRPr lang="fr-FR"/>
          </a:p>
          <a:p>
            <a:pPr lvl="1"/>
            <a:endParaRPr lang="fr-FR"/>
          </a:p>
          <a:p>
            <a:pPr marL="355600" lvl="1" indent="0">
              <a:buNone/>
            </a:pPr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0F125E5-E374-D4E7-FB36-EF68AF897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D9F79FE-2C9A-BAB8-E1CF-56248F3D96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Cloud privé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9B7F1FD-1B0A-9E9D-F16C-E40EA8BE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Modèles de déploiement</a:t>
            </a:r>
          </a:p>
        </p:txBody>
      </p:sp>
      <p:sp>
        <p:nvSpPr>
          <p:cNvPr id="12" name="Espace réservé du texte 1">
            <a:extLst>
              <a:ext uri="{FF2B5EF4-FFF2-40B4-BE49-F238E27FC236}">
                <a16:creationId xmlns:a16="http://schemas.microsoft.com/office/drawing/2014/main" id="{013351D9-FFC9-F6DE-C441-C234BE912881}"/>
              </a:ext>
            </a:extLst>
          </p:cNvPr>
          <p:cNvSpPr txBox="1">
            <a:spLocks/>
          </p:cNvSpPr>
          <p:nvPr/>
        </p:nvSpPr>
        <p:spPr>
          <a:xfrm>
            <a:off x="719137" y="3248808"/>
            <a:ext cx="5242392" cy="28776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46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Avantages</a:t>
            </a:r>
          </a:p>
          <a:p>
            <a:pPr lvl="1"/>
            <a:r>
              <a:rPr lang="fr-FR"/>
              <a:t>Permet un contrôle de l’emplacement des données, et donc de la souveraineté</a:t>
            </a:r>
          </a:p>
          <a:p>
            <a:pPr lvl="1"/>
            <a:r>
              <a:rPr lang="fr-FR"/>
              <a:t>Permet un contrôle de l’infrastructure</a:t>
            </a:r>
          </a:p>
          <a:p>
            <a:pPr lvl="1"/>
            <a:r>
              <a:rPr lang="fr-FR"/>
              <a:t>Flexibilité</a:t>
            </a:r>
          </a:p>
          <a:p>
            <a:pPr lvl="1"/>
            <a:endParaRPr lang="fr-FR"/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2D1C0747-7199-45C7-18BD-F8B901EC11EF}"/>
              </a:ext>
            </a:extLst>
          </p:cNvPr>
          <p:cNvSpPr txBox="1">
            <a:spLocks/>
          </p:cNvSpPr>
          <p:nvPr/>
        </p:nvSpPr>
        <p:spPr>
          <a:xfrm>
            <a:off x="6210300" y="3248808"/>
            <a:ext cx="5254477" cy="365761"/>
          </a:xfrm>
          <a:prstGeom prst="rect">
            <a:avLst/>
          </a:prstGeom>
        </p:spPr>
        <p:txBody>
          <a:bodyPr/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Inconvénients</a:t>
            </a:r>
          </a:p>
          <a:p>
            <a:pPr lvl="1"/>
            <a:r>
              <a:rPr lang="fr-FR"/>
              <a:t>Capex élevé</a:t>
            </a:r>
          </a:p>
          <a:p>
            <a:pPr lvl="1"/>
            <a:r>
              <a:rPr lang="fr-FR"/>
              <a:t>Faible mutualisation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19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23930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/>
              <a:t>Cours ENIB : Cloud / Virtualisation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719137" y="2636686"/>
            <a:ext cx="2873877" cy="1080000"/>
          </a:xfrm>
        </p:spPr>
        <p:txBody>
          <a:bodyPr/>
          <a:lstStyle/>
          <a:p>
            <a:pPr lvl="1"/>
            <a:r>
              <a:rPr lang="fr-FR" sz="1600" b="1" dirty="0"/>
              <a:t>Yoann SPRIET</a:t>
            </a:r>
          </a:p>
          <a:p>
            <a:pPr lvl="1"/>
            <a:r>
              <a:rPr lang="fr-FR" dirty="0"/>
              <a:t>Leader Technique</a:t>
            </a:r>
          </a:p>
          <a:p>
            <a:pPr lvl="1"/>
            <a:r>
              <a:rPr lang="fr-FR" dirty="0"/>
              <a:t>Vertical Défense et Sécurité</a:t>
            </a:r>
          </a:p>
          <a:p>
            <a:pPr lvl="1"/>
            <a:r>
              <a:rPr lang="fr-FR" dirty="0"/>
              <a:t>yoann.spriet@soprasteria.com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/>
          </p:nvPr>
        </p:nvSpPr>
        <p:spPr>
          <a:xfrm>
            <a:off x="4543807" y="2636686"/>
            <a:ext cx="3805238" cy="1080000"/>
          </a:xfrm>
        </p:spPr>
        <p:txBody>
          <a:bodyPr/>
          <a:lstStyle/>
          <a:p>
            <a:r>
              <a:rPr lang="fr-FR" sz="1600"/>
              <a:t>Jérôme GAUTHIER</a:t>
            </a:r>
          </a:p>
          <a:p>
            <a:pPr lvl="1"/>
            <a:r>
              <a:rPr lang="fr-FR"/>
              <a:t>Architecte</a:t>
            </a:r>
          </a:p>
          <a:p>
            <a:pPr lvl="1"/>
            <a:r>
              <a:rPr lang="fr-FR"/>
              <a:t>Vertical Telecom, Media &amp; Entertainment</a:t>
            </a:r>
          </a:p>
          <a:p>
            <a:pPr lvl="1"/>
            <a:r>
              <a:rPr lang="fr-FR"/>
              <a:t>jerome.gauthier@soprasteria.com</a:t>
            </a:r>
          </a:p>
          <a:p>
            <a:pPr lvl="1"/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Formateurs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</p:spPr>
        <p:txBody>
          <a:bodyPr/>
          <a:lstStyle/>
          <a:p>
            <a:r>
              <a:rPr lang="fr-FR" noProof="0"/>
              <a:t>28/11/2023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2</a:t>
            </a:fld>
            <a:endParaRPr lang="fr-FR" noProof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788AD790-1E20-6431-E846-AAEADB175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51" y="3744981"/>
            <a:ext cx="5520539" cy="30797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Image 10" descr="Une image contenant Visage humain, mur, personne, habits">
            <a:extLst>
              <a:ext uri="{FF2B5EF4-FFF2-40B4-BE49-F238E27FC236}">
                <a16:creationId xmlns:a16="http://schemas.microsoft.com/office/drawing/2014/main" id="{D1BECF02-2258-31E7-ACA6-63C5479B8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45" r="32617" b="28082"/>
          <a:stretch/>
        </p:blipFill>
        <p:spPr>
          <a:xfrm>
            <a:off x="1821426" y="1094177"/>
            <a:ext cx="1113502" cy="14513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 descr="A person in a blue shirt&#10;&#10;Description automatically generated">
            <a:extLst>
              <a:ext uri="{FF2B5EF4-FFF2-40B4-BE49-F238E27FC236}">
                <a16:creationId xmlns:a16="http://schemas.microsoft.com/office/drawing/2014/main" id="{E763E1CE-1AF1-6606-A87D-B5680744D9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14" t="3388" r="25464" b="23328"/>
          <a:stretch/>
        </p:blipFill>
        <p:spPr>
          <a:xfrm>
            <a:off x="5543342" y="1081894"/>
            <a:ext cx="1209627" cy="14850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ED0E99-1ADF-8D6A-3FD0-F805349F3F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15" b="7422"/>
          <a:stretch/>
        </p:blipFill>
        <p:spPr>
          <a:xfrm>
            <a:off x="5897936" y="3716686"/>
            <a:ext cx="6157432" cy="3079745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7033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747FA04-5950-C6F6-63EF-17FAC8D0C6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745543"/>
            <a:ext cx="10371997" cy="567351"/>
          </a:xfrm>
        </p:spPr>
        <p:txBody>
          <a:bodyPr/>
          <a:lstStyle/>
          <a:p>
            <a:r>
              <a:rPr lang="fr-FR"/>
              <a:t>Définition : Combinaison d’un cloud privé et d’un cloud public</a:t>
            </a:r>
          </a:p>
          <a:p>
            <a:pPr lvl="1"/>
            <a:endParaRPr lang="fr-FR"/>
          </a:p>
          <a:p>
            <a:pPr lvl="1"/>
            <a:endParaRPr lang="fr-FR"/>
          </a:p>
          <a:p>
            <a:pPr marL="355600" lvl="1" indent="0">
              <a:buNone/>
            </a:pPr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0F125E5-E374-D4E7-FB36-EF68AF897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D9F79FE-2C9A-BAB8-E1CF-56248F3D96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Cloud hybride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9B7F1FD-1B0A-9E9D-F16C-E40EA8BE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Modèles de déploiement</a:t>
            </a:r>
          </a:p>
        </p:txBody>
      </p:sp>
      <p:sp>
        <p:nvSpPr>
          <p:cNvPr id="12" name="Espace réservé du texte 1">
            <a:extLst>
              <a:ext uri="{FF2B5EF4-FFF2-40B4-BE49-F238E27FC236}">
                <a16:creationId xmlns:a16="http://schemas.microsoft.com/office/drawing/2014/main" id="{013351D9-FFC9-F6DE-C441-C234BE912881}"/>
              </a:ext>
            </a:extLst>
          </p:cNvPr>
          <p:cNvSpPr txBox="1">
            <a:spLocks/>
          </p:cNvSpPr>
          <p:nvPr/>
        </p:nvSpPr>
        <p:spPr>
          <a:xfrm>
            <a:off x="719137" y="2312894"/>
            <a:ext cx="5242392" cy="38135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46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Avantages</a:t>
            </a:r>
          </a:p>
          <a:p>
            <a:pPr lvl="1"/>
            <a:r>
              <a:rPr lang="fr-FR"/>
              <a:t>Flexibilité accrue</a:t>
            </a:r>
          </a:p>
          <a:p>
            <a:pPr lvl="1"/>
            <a:r>
              <a:rPr lang="fr-FR"/>
              <a:t>Diminution des risques de rupture de service</a:t>
            </a:r>
          </a:p>
          <a:p>
            <a:pPr lvl="1"/>
            <a:r>
              <a:rPr lang="fr-FR"/>
              <a:t>Permet un contrôle de l’emplacement des données, et donc de la souveraineté</a:t>
            </a:r>
          </a:p>
          <a:p>
            <a:pPr lvl="1"/>
            <a:r>
              <a:rPr lang="fr-FR"/>
              <a:t>Suppression de la trop grande dépendance à un prestataire</a:t>
            </a:r>
          </a:p>
          <a:p>
            <a:pPr lvl="1"/>
            <a:endParaRPr lang="fr-FR"/>
          </a:p>
          <a:p>
            <a:r>
              <a:rPr lang="fr-FR"/>
              <a:t>Le terme </a:t>
            </a:r>
            <a:r>
              <a:rPr lang="fr-FR" err="1"/>
              <a:t>Multi-cloud</a:t>
            </a:r>
            <a:r>
              <a:rPr lang="fr-FR"/>
              <a:t> est aussi utilisé pour la combinaison </a:t>
            </a:r>
            <a:r>
              <a:rPr lang="fr-FR" err="1"/>
              <a:t>public+public</a:t>
            </a:r>
            <a:endParaRPr lang="fr-FR"/>
          </a:p>
          <a:p>
            <a:endParaRPr lang="fr-FR"/>
          </a:p>
          <a:p>
            <a:pPr lvl="1"/>
            <a:endParaRPr lang="fr-FR"/>
          </a:p>
          <a:p>
            <a:pPr lvl="1"/>
            <a:endParaRPr lang="fr-FR"/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2D1C0747-7199-45C7-18BD-F8B901EC11EF}"/>
              </a:ext>
            </a:extLst>
          </p:cNvPr>
          <p:cNvSpPr txBox="1">
            <a:spLocks/>
          </p:cNvSpPr>
          <p:nvPr/>
        </p:nvSpPr>
        <p:spPr>
          <a:xfrm>
            <a:off x="6210300" y="2312892"/>
            <a:ext cx="5254477" cy="1301677"/>
          </a:xfrm>
          <a:prstGeom prst="rect">
            <a:avLst/>
          </a:prstGeom>
        </p:spPr>
        <p:txBody>
          <a:bodyPr/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Inconvénients</a:t>
            </a:r>
          </a:p>
          <a:p>
            <a:pPr lvl="1"/>
            <a:r>
              <a:rPr lang="fr-FR"/>
              <a:t>Complexité de la solution</a:t>
            </a:r>
          </a:p>
          <a:p>
            <a:pPr lvl="1"/>
            <a:endParaRPr lang="fr-FR"/>
          </a:p>
        </p:txBody>
      </p:sp>
      <p:pic>
        <p:nvPicPr>
          <p:cNvPr id="8" name="Picture 2" descr="Qu'est-ce que le Cloud Hybride? Avantages du Cloud Hybride? - Alibaba Cloud">
            <a:extLst>
              <a:ext uri="{FF2B5EF4-FFF2-40B4-BE49-F238E27FC236}">
                <a16:creationId xmlns:a16="http://schemas.microsoft.com/office/drawing/2014/main" id="{33D5B5A7-0F2E-F12D-4FAA-CA87BBFB5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342" y="3499435"/>
            <a:ext cx="3937987" cy="266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20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09771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5A75C58-1920-6C63-C835-B44D4343A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4AD75E0-F4FF-3823-7E8B-9CDA9ED6E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Un changement de paradigme</a:t>
            </a:r>
            <a:endParaRPr lang="fr-FR">
              <a:highlight>
                <a:srgbClr val="FFFF00"/>
              </a:highlight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BE90A946-C960-3A00-4008-70283FEE7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Avantages du cloud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E4028B1-9181-7F6A-6C78-3695B3F9041D}"/>
              </a:ext>
            </a:extLst>
          </p:cNvPr>
          <p:cNvSpPr/>
          <p:nvPr/>
        </p:nvSpPr>
        <p:spPr>
          <a:xfrm>
            <a:off x="4895647" y="4613250"/>
            <a:ext cx="2152433" cy="1293590"/>
          </a:xfrm>
          <a:prstGeom prst="rect">
            <a:avLst/>
          </a:prstGeom>
          <a:solidFill>
            <a:srgbClr val="FAAA0A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243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Focus sur le métier</a:t>
            </a:r>
          </a:p>
        </p:txBody>
      </p:sp>
      <p:sp>
        <p:nvSpPr>
          <p:cNvPr id="36" name="Flèche : pentagone 35">
            <a:extLst>
              <a:ext uri="{FF2B5EF4-FFF2-40B4-BE49-F238E27FC236}">
                <a16:creationId xmlns:a16="http://schemas.microsoft.com/office/drawing/2014/main" id="{8970FB58-F480-ED27-D9A2-B019B30FB2D4}"/>
              </a:ext>
            </a:extLst>
          </p:cNvPr>
          <p:cNvSpPr/>
          <p:nvPr/>
        </p:nvSpPr>
        <p:spPr>
          <a:xfrm rot="5400000">
            <a:off x="5956454" y="-2976962"/>
            <a:ext cx="205994" cy="10822375"/>
          </a:xfrm>
          <a:prstGeom prst="homePlate">
            <a:avLst>
              <a:gd name="adj" fmla="val 100000"/>
            </a:avLst>
          </a:prstGeom>
          <a:solidFill>
            <a:srgbClr val="E14B0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0406DB-2B5F-2F70-0828-17944BC87FE8}"/>
              </a:ext>
            </a:extLst>
          </p:cNvPr>
          <p:cNvSpPr/>
          <p:nvPr/>
        </p:nvSpPr>
        <p:spPr>
          <a:xfrm>
            <a:off x="648264" y="2729070"/>
            <a:ext cx="10822374" cy="592523"/>
          </a:xfrm>
          <a:prstGeom prst="rect">
            <a:avLst/>
          </a:prstGeom>
          <a:solidFill>
            <a:srgbClr val="E14B0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Un vrai changement de paradigme pour les architectures applicatives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557222-FA63-46F2-F539-303E62149BA7}"/>
              </a:ext>
            </a:extLst>
          </p:cNvPr>
          <p:cNvSpPr/>
          <p:nvPr/>
        </p:nvSpPr>
        <p:spPr>
          <a:xfrm>
            <a:off x="648265" y="4616935"/>
            <a:ext cx="2075037" cy="1293590"/>
          </a:xfrm>
          <a:prstGeom prst="rect">
            <a:avLst/>
          </a:prstGeom>
          <a:solidFill>
            <a:srgbClr val="FAAA0A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243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Réduction</a:t>
            </a:r>
          </a:p>
          <a:p>
            <a:pPr marL="0" marR="0" lvl="0" indent="0" algn="ctr" defTabSz="9141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du time to </a:t>
            </a:r>
            <a:r>
              <a:rPr kumimoji="0" lang="fr-FR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market</a:t>
            </a:r>
            <a:endParaRPr kumimoji="0" lang="fr-FR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5E05EB69-D014-73DD-B0F3-53ADF80F7D3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709" y="5067517"/>
            <a:ext cx="309428" cy="309428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0202080-E4BD-7EB0-5E92-FEAE5CD13F96}"/>
              </a:ext>
            </a:extLst>
          </p:cNvPr>
          <p:cNvSpPr/>
          <p:nvPr/>
        </p:nvSpPr>
        <p:spPr>
          <a:xfrm>
            <a:off x="2787100" y="4616935"/>
            <a:ext cx="2046884" cy="1293590"/>
          </a:xfrm>
          <a:prstGeom prst="rect">
            <a:avLst/>
          </a:prstGeom>
          <a:solidFill>
            <a:srgbClr val="FAAA0A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243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Réduction </a:t>
            </a:r>
          </a:p>
          <a:p>
            <a:pPr marL="0" marR="0" lvl="0" indent="0" algn="ctr" defTabSz="9141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des coûts</a:t>
            </a: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69BAE333-1531-0545-A642-CF2234D826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0964" y="5062795"/>
            <a:ext cx="360635" cy="360635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F65E9E2-B6EE-4135-5A39-C98963B0C3B0}"/>
              </a:ext>
            </a:extLst>
          </p:cNvPr>
          <p:cNvSpPr/>
          <p:nvPr/>
        </p:nvSpPr>
        <p:spPr>
          <a:xfrm>
            <a:off x="9332084" y="4613250"/>
            <a:ext cx="2138554" cy="1293590"/>
          </a:xfrm>
          <a:prstGeom prst="rect">
            <a:avLst/>
          </a:prstGeom>
          <a:solidFill>
            <a:srgbClr val="FAAA0A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243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Accélérateur d’innovation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DA7964CA-820F-6BD0-F1C8-D48EEC2EC4A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6234" y="5094633"/>
            <a:ext cx="360635" cy="36063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F98B7F6-3E29-6FB0-938A-89A1852621FB}"/>
              </a:ext>
            </a:extLst>
          </p:cNvPr>
          <p:cNvSpPr/>
          <p:nvPr/>
        </p:nvSpPr>
        <p:spPr>
          <a:xfrm>
            <a:off x="7101362" y="4612539"/>
            <a:ext cx="2152433" cy="1293590"/>
          </a:xfrm>
          <a:prstGeom prst="rect">
            <a:avLst/>
          </a:prstGeom>
          <a:solidFill>
            <a:srgbClr val="FAAA0A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243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Meilleure qualité de service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ED94AA1-07C3-33E7-3965-D52900A1D91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6091" y="5047096"/>
            <a:ext cx="360635" cy="360635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E2C0E0B7-72E8-9061-B33F-90785331EBC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9445" y="5099029"/>
            <a:ext cx="360635" cy="360635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C175DED-F585-7E04-64F6-FEF613838AE3}"/>
              </a:ext>
            </a:extLst>
          </p:cNvPr>
          <p:cNvSpPr/>
          <p:nvPr/>
        </p:nvSpPr>
        <p:spPr>
          <a:xfrm>
            <a:off x="2917680" y="1482628"/>
            <a:ext cx="1728000" cy="592523"/>
          </a:xfrm>
          <a:prstGeom prst="rect">
            <a:avLst/>
          </a:prstGeom>
          <a:solidFill>
            <a:srgbClr val="41738C"/>
          </a:solidFill>
          <a:ln w="25400" cap="flat" cmpd="sng" algn="ctr">
            <a:noFill/>
            <a:prstDash val="solid"/>
          </a:ln>
          <a:effectLst/>
        </p:spPr>
        <p:txBody>
          <a:bodyPr lIns="189000" rIns="27000" rtlCol="0" anchor="ctr"/>
          <a:lstStyle/>
          <a:p>
            <a:pPr marL="48091" marR="0" lvl="0" indent="-9992" algn="ctr" defTabSz="9141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0000"/>
              </a:buClr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Elasticité rapide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7919E0E-F67C-9CE5-189E-64DC21DD838D}"/>
              </a:ext>
            </a:extLst>
          </p:cNvPr>
          <p:cNvSpPr/>
          <p:nvPr/>
        </p:nvSpPr>
        <p:spPr>
          <a:xfrm>
            <a:off x="7504276" y="1491516"/>
            <a:ext cx="1810327" cy="592523"/>
          </a:xfrm>
          <a:prstGeom prst="rect">
            <a:avLst/>
          </a:prstGeom>
          <a:solidFill>
            <a:srgbClr val="41738C"/>
          </a:solidFill>
          <a:ln w="25400" cap="flat" cmpd="sng" algn="ctr">
            <a:noFill/>
            <a:prstDash val="solid"/>
          </a:ln>
          <a:effectLst/>
        </p:spPr>
        <p:txBody>
          <a:bodyPr lIns="189000" rIns="27000" rtlCol="0" anchor="ctr"/>
          <a:lstStyle/>
          <a:p>
            <a:pPr marL="48091" marR="0" lvl="0" indent="-9992" algn="ctr" defTabSz="9141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0000"/>
              </a:buClr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Service mesurable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5854F29-EFA2-D0B9-32D4-EAC7777988ED}"/>
              </a:ext>
            </a:extLst>
          </p:cNvPr>
          <p:cNvSpPr/>
          <p:nvPr/>
        </p:nvSpPr>
        <p:spPr>
          <a:xfrm>
            <a:off x="5082864" y="1476074"/>
            <a:ext cx="2018499" cy="592523"/>
          </a:xfrm>
          <a:prstGeom prst="rect">
            <a:avLst/>
          </a:prstGeom>
          <a:solidFill>
            <a:srgbClr val="41738C"/>
          </a:solidFill>
          <a:ln w="25400" cap="flat" cmpd="sng" algn="ctr">
            <a:noFill/>
            <a:prstDash val="solid"/>
          </a:ln>
          <a:effectLst/>
        </p:spPr>
        <p:txBody>
          <a:bodyPr lIns="189000" rIns="27000" rtlCol="0" anchor="ctr"/>
          <a:lstStyle/>
          <a:p>
            <a:pPr marL="48091" marR="0" lvl="0" indent="-9992" algn="ctr" defTabSz="9141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0000"/>
              </a:buClr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Large accès </a:t>
            </a:r>
          </a:p>
          <a:p>
            <a:pPr marL="48091" marR="0" lvl="0" indent="-9992" algn="ctr" defTabSz="9141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0000"/>
              </a:buClr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au réseau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190695-7254-E27A-467A-BBBAFBD8F412}"/>
              </a:ext>
            </a:extLst>
          </p:cNvPr>
          <p:cNvSpPr/>
          <p:nvPr/>
        </p:nvSpPr>
        <p:spPr>
          <a:xfrm>
            <a:off x="9742640" y="1476074"/>
            <a:ext cx="1728000" cy="592523"/>
          </a:xfrm>
          <a:prstGeom prst="rect">
            <a:avLst/>
          </a:prstGeom>
          <a:solidFill>
            <a:srgbClr val="41738C"/>
          </a:solidFill>
          <a:ln w="25400" cap="flat" cmpd="sng" algn="ctr">
            <a:noFill/>
            <a:prstDash val="solid"/>
          </a:ln>
          <a:effectLst/>
        </p:spPr>
        <p:txBody>
          <a:bodyPr lIns="189000" rIns="27000" rtlCol="0" anchor="ctr"/>
          <a:lstStyle/>
          <a:p>
            <a:pPr marL="48091" marR="0" lvl="0" indent="-9992" algn="ctr" defTabSz="9141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0000"/>
              </a:buClr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Mutualisation des ressources</a:t>
            </a:r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AA37B238-632F-4252-D61C-06A39590257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5881" y="1686020"/>
            <a:ext cx="185738" cy="185738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AAC3378F-1401-0589-7CAF-EE522444DAD6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8674" y="1694908"/>
            <a:ext cx="185738" cy="185738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ECF34838-6D35-190D-9B8F-18F19815FFC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7171" y="1679466"/>
            <a:ext cx="185738" cy="18573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CD14B91-4475-ED64-048A-975D0F225CBB}"/>
              </a:ext>
            </a:extLst>
          </p:cNvPr>
          <p:cNvSpPr/>
          <p:nvPr/>
        </p:nvSpPr>
        <p:spPr>
          <a:xfrm>
            <a:off x="719137" y="1482628"/>
            <a:ext cx="1728000" cy="592523"/>
          </a:xfrm>
          <a:prstGeom prst="rect">
            <a:avLst/>
          </a:prstGeom>
          <a:solidFill>
            <a:srgbClr val="41738C"/>
          </a:solidFill>
          <a:ln w="25400" cap="flat" cmpd="sng" algn="ctr">
            <a:noFill/>
            <a:prstDash val="solid"/>
          </a:ln>
          <a:effectLst/>
        </p:spPr>
        <p:txBody>
          <a:bodyPr lIns="189000" rIns="27000" rtlCol="0" anchor="ctr"/>
          <a:lstStyle/>
          <a:p>
            <a:pPr marL="48091" marR="0" lvl="0" indent="-9992" algn="ctr" defTabSz="9141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0000"/>
              </a:buClr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Libre-service à la demande</a:t>
            </a: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E70B6B67-9ABA-9AD5-1798-6D24F01B001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193" y="1666568"/>
            <a:ext cx="185738" cy="185738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5BD1C617-534A-1DEE-F9E4-E1E33ADF25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396" y="1671157"/>
            <a:ext cx="247650" cy="247650"/>
          </a:xfrm>
          <a:prstGeom prst="rect">
            <a:avLst/>
          </a:prstGeom>
        </p:spPr>
      </p:pic>
      <p:sp>
        <p:nvSpPr>
          <p:cNvPr id="58" name="Flèche : pentagone 57">
            <a:extLst>
              <a:ext uri="{FF2B5EF4-FFF2-40B4-BE49-F238E27FC236}">
                <a16:creationId xmlns:a16="http://schemas.microsoft.com/office/drawing/2014/main" id="{546F8C57-68BD-157B-021B-62947CCA0C9D}"/>
              </a:ext>
            </a:extLst>
          </p:cNvPr>
          <p:cNvSpPr/>
          <p:nvPr/>
        </p:nvSpPr>
        <p:spPr>
          <a:xfrm rot="5400000">
            <a:off x="5966614" y="-1755354"/>
            <a:ext cx="185676" cy="10822376"/>
          </a:xfrm>
          <a:prstGeom prst="homePlate">
            <a:avLst>
              <a:gd name="adj" fmla="val 100000"/>
            </a:avLst>
          </a:prstGeom>
          <a:solidFill>
            <a:srgbClr val="E14B0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84B000D-C23D-0941-0E60-942D88E6E527}"/>
              </a:ext>
            </a:extLst>
          </p:cNvPr>
          <p:cNvSpPr/>
          <p:nvPr/>
        </p:nvSpPr>
        <p:spPr>
          <a:xfrm>
            <a:off x="648264" y="3891050"/>
            <a:ext cx="10822375" cy="592523"/>
          </a:xfrm>
          <a:prstGeom prst="rect">
            <a:avLst/>
          </a:prstGeom>
          <a:solidFill>
            <a:srgbClr val="E14B0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Avantages pour les entreprises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21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50620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C92D420-77D3-1FB9-76AE-F3B82F4AC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1319310"/>
            <a:ext cx="10521816" cy="4950814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5A75C58-1920-6C63-C835-B44D4343A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4AD75E0-F4FF-3823-7E8B-9CDA9ED6E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Les entreprises migrent massivement dans le cloud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BE90A946-C960-3A00-4008-70283FEE7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L’adoption du cloud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6B87B74C-2DCE-D723-7904-36598A6522FE}"/>
              </a:ext>
            </a:extLst>
          </p:cNvPr>
          <p:cNvCxnSpPr>
            <a:cxnSpLocks/>
          </p:cNvCxnSpPr>
          <p:nvPr/>
        </p:nvCxnSpPr>
        <p:spPr>
          <a:xfrm flipV="1">
            <a:off x="6747641" y="5006109"/>
            <a:ext cx="512141" cy="63794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6DE1EBD8-DC97-9BB1-9327-1EE2424C7285}"/>
              </a:ext>
            </a:extLst>
          </p:cNvPr>
          <p:cNvSpPr txBox="1"/>
          <p:nvPr/>
        </p:nvSpPr>
        <p:spPr>
          <a:xfrm>
            <a:off x="6094888" y="5644055"/>
            <a:ext cx="1945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2000" b="1">
                <a:solidFill>
                  <a:srgbClr val="C71736"/>
                </a:solidFill>
              </a:rPr>
              <a:t>France 29%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C499314-7790-217D-14BB-6F9F68F6D1C3}"/>
              </a:ext>
            </a:extLst>
          </p:cNvPr>
          <p:cNvCxnSpPr>
            <a:cxnSpLocks/>
          </p:cNvCxnSpPr>
          <p:nvPr/>
        </p:nvCxnSpPr>
        <p:spPr>
          <a:xfrm flipH="1" flipV="1">
            <a:off x="1699491" y="4812145"/>
            <a:ext cx="360218" cy="42286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21A7F6F6-63E2-6BA7-A465-F879918FF6EE}"/>
              </a:ext>
            </a:extLst>
          </p:cNvPr>
          <p:cNvSpPr txBox="1"/>
          <p:nvPr/>
        </p:nvSpPr>
        <p:spPr>
          <a:xfrm>
            <a:off x="2119972" y="5138581"/>
            <a:ext cx="1655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2000" b="1">
                <a:solidFill>
                  <a:srgbClr val="C71736"/>
                </a:solidFill>
              </a:rPr>
              <a:t>EU 41%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22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75955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rgbClr val="00A188"/>
                </a:solidFill>
              </a:rPr>
              <a:t>03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Découverte d’un cloud public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EB9E3A3D-0BC1-4816-9A5C-4A91437B8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/>
              <a:t>Cours ENIB : Cloud / Virtualisation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23</a:t>
            </a:fld>
            <a:endParaRPr lang="fr-FR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E51F45-40BC-9044-1BE9-3297344C9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1393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45AFE0E-5CEA-6BA6-24EE-062451B95C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744980"/>
            <a:ext cx="3991086" cy="4389120"/>
          </a:xfrm>
        </p:spPr>
        <p:txBody>
          <a:bodyPr/>
          <a:lstStyle/>
          <a:p>
            <a:r>
              <a:rPr lang="fr-FR"/>
              <a:t>Chaque fournisseur de cloud offre une multitude de services couvrant de nombreux besoins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9A3D9E9-B8DF-23A3-1F71-B53DCD2DE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302AF02-719D-34AF-AC95-974479CEC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3642117-E65B-8F2A-B460-61E254D5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services proposés par AWS</a:t>
            </a:r>
          </a:p>
        </p:txBody>
      </p:sp>
      <p:pic>
        <p:nvPicPr>
          <p:cNvPr id="7" name="Picture 4" descr="Amazon Web Services">
            <a:extLst>
              <a:ext uri="{FF2B5EF4-FFF2-40B4-BE49-F238E27FC236}">
                <a16:creationId xmlns:a16="http://schemas.microsoft.com/office/drawing/2014/main" id="{43CA14A1-6176-A4CF-C31E-6C7080078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687" y="1744980"/>
            <a:ext cx="6782816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e la date 7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24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73164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45AFE0E-5CEA-6BA6-24EE-062451B95C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744980"/>
            <a:ext cx="5376863" cy="4389120"/>
          </a:xfrm>
        </p:spPr>
        <p:txBody>
          <a:bodyPr/>
          <a:lstStyle/>
          <a:p>
            <a:r>
              <a:rPr lang="fr-FR"/>
              <a:t>Base de données</a:t>
            </a:r>
          </a:p>
          <a:p>
            <a:pPr lvl="1"/>
            <a:r>
              <a:rPr lang="fr-FR"/>
              <a:t>BDD relationnelles : </a:t>
            </a:r>
            <a:r>
              <a:rPr lang="fr-FR" err="1"/>
              <a:t>Relational</a:t>
            </a:r>
            <a:r>
              <a:rPr lang="fr-FR"/>
              <a:t> </a:t>
            </a:r>
            <a:r>
              <a:rPr lang="fr-FR" err="1"/>
              <a:t>Database</a:t>
            </a:r>
            <a:r>
              <a:rPr lang="fr-FR"/>
              <a:t> Service (RDS)</a:t>
            </a:r>
          </a:p>
          <a:p>
            <a:pPr lvl="1"/>
            <a:r>
              <a:rPr lang="fr-FR"/>
              <a:t>NO SQL : </a:t>
            </a:r>
            <a:r>
              <a:rPr lang="fr-FR" err="1"/>
              <a:t>DynamoDB</a:t>
            </a:r>
            <a:r>
              <a:rPr lang="fr-FR"/>
              <a:t>, Redshift</a:t>
            </a:r>
          </a:p>
          <a:p>
            <a:pPr lvl="1"/>
            <a:r>
              <a:rPr lang="fr-FR"/>
              <a:t>Cache : </a:t>
            </a:r>
            <a:r>
              <a:rPr lang="fr-FR" err="1"/>
              <a:t>ElastiCache</a:t>
            </a:r>
            <a:endParaRPr lang="fr-FR"/>
          </a:p>
          <a:p>
            <a:endParaRPr lang="fr-FR"/>
          </a:p>
          <a:p>
            <a:r>
              <a:rPr lang="fr-FR" err="1"/>
              <a:t>Compute</a:t>
            </a:r>
            <a:endParaRPr lang="fr-FR"/>
          </a:p>
          <a:p>
            <a:pPr lvl="1"/>
            <a:r>
              <a:rPr lang="fr-FR"/>
              <a:t>IaaS/</a:t>
            </a:r>
            <a:r>
              <a:rPr lang="fr-FR" err="1"/>
              <a:t>VMs</a:t>
            </a:r>
            <a:r>
              <a:rPr lang="fr-FR"/>
              <a:t> : </a:t>
            </a:r>
            <a:r>
              <a:rPr lang="fr-FR" err="1"/>
              <a:t>Elastic</a:t>
            </a:r>
            <a:r>
              <a:rPr lang="fr-FR"/>
              <a:t> </a:t>
            </a:r>
            <a:r>
              <a:rPr lang="fr-FR" err="1"/>
              <a:t>Compute</a:t>
            </a:r>
            <a:r>
              <a:rPr lang="fr-FR"/>
              <a:t> Cloud (EC2)</a:t>
            </a:r>
          </a:p>
          <a:p>
            <a:pPr lvl="1"/>
            <a:r>
              <a:rPr lang="fr-FR"/>
              <a:t>PaaS : </a:t>
            </a:r>
            <a:r>
              <a:rPr lang="fr-FR" err="1"/>
              <a:t>Elastic</a:t>
            </a:r>
            <a:r>
              <a:rPr lang="fr-FR"/>
              <a:t> </a:t>
            </a:r>
            <a:r>
              <a:rPr lang="fr-FR" err="1"/>
              <a:t>Beanstalk</a:t>
            </a:r>
            <a:endParaRPr lang="fr-FR"/>
          </a:p>
          <a:p>
            <a:pPr lvl="1"/>
            <a:r>
              <a:rPr lang="fr-FR"/>
              <a:t>CaaS : </a:t>
            </a:r>
            <a:r>
              <a:rPr lang="fr-FR" err="1"/>
              <a:t>Elastic</a:t>
            </a:r>
            <a:r>
              <a:rPr lang="fr-FR"/>
              <a:t> Container Service, </a:t>
            </a:r>
            <a:r>
              <a:rPr lang="fr-FR" err="1"/>
              <a:t>Elastic</a:t>
            </a:r>
            <a:r>
              <a:rPr lang="fr-FR"/>
              <a:t> </a:t>
            </a:r>
            <a:r>
              <a:rPr lang="fr-FR" err="1"/>
              <a:t>Kubernetes</a:t>
            </a:r>
            <a:r>
              <a:rPr lang="fr-FR"/>
              <a:t> Service</a:t>
            </a:r>
          </a:p>
          <a:p>
            <a:pPr lvl="1"/>
            <a:r>
              <a:rPr lang="fr-FR"/>
              <a:t>FaaS : Lambda</a:t>
            </a:r>
          </a:p>
          <a:p>
            <a:endParaRPr lang="fr-FR"/>
          </a:p>
          <a:p>
            <a:pPr lvl="1"/>
            <a:endParaRPr lang="fr-FR"/>
          </a:p>
          <a:p>
            <a:pPr lvl="1"/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9A3D9E9-B8DF-23A3-1F71-B53DCD2DE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302AF02-719D-34AF-AC95-974479CEC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Principaux services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3642117-E65B-8F2A-B460-61E254D5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services proposés par AWS</a:t>
            </a:r>
          </a:p>
        </p:txBody>
      </p:sp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854AAC38-4D5E-96D9-121E-5491F2A98D14}"/>
              </a:ext>
            </a:extLst>
          </p:cNvPr>
          <p:cNvSpPr txBox="1">
            <a:spLocks/>
          </p:cNvSpPr>
          <p:nvPr/>
        </p:nvSpPr>
        <p:spPr>
          <a:xfrm>
            <a:off x="6093777" y="1744980"/>
            <a:ext cx="5376863" cy="43891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46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Stockage</a:t>
            </a:r>
          </a:p>
          <a:p>
            <a:pPr lvl="1"/>
            <a:r>
              <a:rPr lang="fr-FR"/>
              <a:t>Fichiers : S3</a:t>
            </a:r>
          </a:p>
          <a:p>
            <a:pPr marL="355600" lvl="1" indent="0">
              <a:buNone/>
            </a:pPr>
            <a:endParaRPr lang="fr-FR"/>
          </a:p>
          <a:p>
            <a:r>
              <a:rPr lang="fr-FR"/>
              <a:t>Réseau</a:t>
            </a:r>
          </a:p>
          <a:p>
            <a:pPr lvl="1"/>
            <a:r>
              <a:rPr lang="fr-FR"/>
              <a:t>Plusieurs régions</a:t>
            </a:r>
          </a:p>
          <a:p>
            <a:pPr lvl="1"/>
            <a:r>
              <a:rPr lang="fr-FR"/>
              <a:t>Réseau virtuel : VPC, </a:t>
            </a:r>
            <a:r>
              <a:rPr lang="fr-FR" err="1"/>
              <a:t>Subnet</a:t>
            </a:r>
            <a:endParaRPr lang="fr-FR"/>
          </a:p>
          <a:p>
            <a:pPr lvl="1"/>
            <a:r>
              <a:rPr lang="fr-FR"/>
              <a:t>DNS : Route 53</a:t>
            </a:r>
          </a:p>
          <a:p>
            <a:pPr lvl="1"/>
            <a:r>
              <a:rPr lang="fr-FR"/>
              <a:t>Content Delivery Network : </a:t>
            </a:r>
            <a:r>
              <a:rPr lang="fr-FR" err="1"/>
              <a:t>CloudFront</a:t>
            </a:r>
            <a:endParaRPr lang="fr-FR"/>
          </a:p>
          <a:p>
            <a:pPr lvl="1"/>
            <a:endParaRPr lang="fr-FR"/>
          </a:p>
          <a:p>
            <a:r>
              <a:rPr lang="fr-FR"/>
              <a:t>Supervision</a:t>
            </a:r>
          </a:p>
          <a:p>
            <a:pPr lvl="1"/>
            <a:r>
              <a:rPr lang="fr-FR"/>
              <a:t>Application : Cloud Watch</a:t>
            </a:r>
          </a:p>
          <a:p>
            <a:pPr lvl="1"/>
            <a:r>
              <a:rPr lang="fr-FR"/>
              <a:t>Coût : </a:t>
            </a:r>
            <a:r>
              <a:rPr lang="fr-FR" err="1"/>
              <a:t>Cost</a:t>
            </a:r>
            <a:r>
              <a:rPr lang="fr-FR"/>
              <a:t> Explorer</a:t>
            </a:r>
          </a:p>
          <a:p>
            <a:pPr lvl="1"/>
            <a:endParaRPr lang="fr-FR"/>
          </a:p>
          <a:p>
            <a:pPr lvl="1"/>
            <a:endParaRPr lang="fr-FR"/>
          </a:p>
          <a:p>
            <a:pPr lvl="1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CAF6447-B51E-C94E-DE33-81378001FBED}"/>
              </a:ext>
            </a:extLst>
          </p:cNvPr>
          <p:cNvSpPr txBox="1"/>
          <p:nvPr/>
        </p:nvSpPr>
        <p:spPr>
          <a:xfrm rot="1480295">
            <a:off x="9154885" y="831731"/>
            <a:ext cx="28411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3200">
                <a:solidFill>
                  <a:srgbClr val="C71736"/>
                </a:solidFill>
              </a:rPr>
              <a:t>Démo sur AWS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25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39584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068B5C0-51C8-D211-C47E-CE7628BFC5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fr-FR"/>
              <a:t>Présentation du sujet : 15 minutes</a:t>
            </a:r>
          </a:p>
          <a:p>
            <a:pPr marL="629920" lvl="1" indent="-274320">
              <a:buFont typeface="Arial"/>
              <a:buChar char="•"/>
            </a:pPr>
            <a:r>
              <a:rPr lang="fr-FR"/>
              <a:t>Lien vers le sujet : </a:t>
            </a:r>
            <a:r>
              <a:rPr lang="fr-FR">
                <a:hlinkClick r:id="rId3"/>
              </a:rPr>
              <a:t>https://gitlab.com/enib1/lab</a:t>
            </a:r>
            <a:br>
              <a:rPr lang="fr-FR"/>
            </a:br>
            <a:endParaRPr lang="fr-FR"/>
          </a:p>
          <a:p>
            <a:pPr marL="629920" lvl="1" indent="-274320">
              <a:buClr>
                <a:srgbClr val="929292"/>
              </a:buClr>
              <a:buFont typeface="Arial"/>
              <a:buChar char="•"/>
            </a:pPr>
            <a:r>
              <a:rPr lang="fr-FR">
                <a:ea typeface="Tahoma"/>
                <a:cs typeface="Tahoma"/>
              </a:rPr>
              <a:t>Compte AWS </a:t>
            </a:r>
            <a:r>
              <a:rPr lang="fr-FR">
                <a:ea typeface="+mn-lt"/>
                <a:cs typeface="+mn-lt"/>
                <a:hlinkClick r:id="rId4"/>
              </a:rPr>
              <a:t>https://tinyurl.com/aws-account-enib1</a:t>
            </a:r>
            <a:r>
              <a:rPr lang="fr-FR">
                <a:ea typeface="+mn-lt"/>
                <a:cs typeface="+mn-lt"/>
              </a:rPr>
              <a:t> </a:t>
            </a:r>
            <a:endParaRPr lang="fr-FR"/>
          </a:p>
          <a:p>
            <a:endParaRPr lang="fr-FR"/>
          </a:p>
          <a:p>
            <a:r>
              <a:rPr lang="fr-FR"/>
              <a:t>Réalisation : 1h45</a:t>
            </a:r>
            <a:endParaRPr lang="fr-FR">
              <a:ea typeface="Tahoma"/>
              <a:cs typeface="Tahoma"/>
            </a:endParaRPr>
          </a:p>
          <a:p>
            <a:endParaRPr lang="fr-FR"/>
          </a:p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5A75C58-1920-6C63-C835-B44D4343A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4AD75E0-F4FF-3823-7E8B-9CDA9ED6E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BE90A946-C960-3A00-4008-70283FEE7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Lab</a:t>
            </a:r>
            <a:r>
              <a:rPr lang="fr-FR"/>
              <a:t> n°1 : Découverte d’un cloud public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26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83839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04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Infrastructure as Code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27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15253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/>
              <a:t>Faire du Cloud à la main c’est sympa mais je fais comment pour : </a:t>
            </a:r>
          </a:p>
          <a:p>
            <a:pPr marL="0" indent="0">
              <a:buNone/>
            </a:pPr>
            <a:endParaRPr lang="fr-FR"/>
          </a:p>
          <a:p>
            <a:r>
              <a:rPr lang="fr-FR" b="0"/>
              <a:t>L’automatisation</a:t>
            </a:r>
          </a:p>
          <a:p>
            <a:endParaRPr lang="fr-FR" b="0"/>
          </a:p>
          <a:p>
            <a:r>
              <a:rPr lang="fr-FR" b="0"/>
              <a:t>La reproductivité</a:t>
            </a:r>
          </a:p>
          <a:p>
            <a:endParaRPr lang="fr-FR" b="0"/>
          </a:p>
          <a:p>
            <a:r>
              <a:rPr lang="fr-FR" b="0"/>
              <a:t>La customisation</a:t>
            </a:r>
          </a:p>
          <a:p>
            <a:endParaRPr lang="fr-FR" b="0"/>
          </a:p>
          <a:p>
            <a:r>
              <a:rPr lang="fr-FR" b="0"/>
              <a:t>Le partage</a:t>
            </a:r>
          </a:p>
          <a:p>
            <a:endParaRPr lang="fr-FR" b="0"/>
          </a:p>
          <a:p>
            <a:r>
              <a:rPr lang="fr-FR" b="0"/>
              <a:t>L’historisation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Introduction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Infrastructure as Code (</a:t>
            </a:r>
            <a:r>
              <a:rPr lang="fr-FR" err="1"/>
              <a:t>IaC</a:t>
            </a:r>
            <a:r>
              <a:rPr lang="fr-FR"/>
              <a:t>)</a:t>
            </a:r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28</a:t>
            </a:fld>
            <a:endParaRPr lang="fr-FR" noProof="0"/>
          </a:p>
        </p:txBody>
      </p:sp>
      <p:pic>
        <p:nvPicPr>
          <p:cNvPr id="5" name="Graphique 4" descr="Pensée contour">
            <a:extLst>
              <a:ext uri="{FF2B5EF4-FFF2-40B4-BE49-F238E27FC236}">
                <a16:creationId xmlns:a16="http://schemas.microsoft.com/office/drawing/2014/main" id="{5BBD877D-D677-F07C-C5D7-A3BCDA873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2598" y="2366927"/>
            <a:ext cx="3607044" cy="3607044"/>
          </a:xfrm>
          <a:prstGeom prst="rect">
            <a:avLst/>
          </a:prstGeom>
        </p:spPr>
      </p:pic>
      <p:pic>
        <p:nvPicPr>
          <p:cNvPr id="10" name="Graphique 9" descr="Aide avec un remplissage uni">
            <a:extLst>
              <a:ext uri="{FF2B5EF4-FFF2-40B4-BE49-F238E27FC236}">
                <a16:creationId xmlns:a16="http://schemas.microsoft.com/office/drawing/2014/main" id="{FC3D5A92-3AE1-C1AF-6A7C-78E7504E4A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7299" y="2892713"/>
            <a:ext cx="914400" cy="914400"/>
          </a:xfrm>
          <a:prstGeom prst="rect">
            <a:avLst/>
          </a:prstGeom>
        </p:spPr>
      </p:pic>
      <p:pic>
        <p:nvPicPr>
          <p:cNvPr id="11" name="Graphique 10" descr="Aide avec un remplissage uni">
            <a:extLst>
              <a:ext uri="{FF2B5EF4-FFF2-40B4-BE49-F238E27FC236}">
                <a16:creationId xmlns:a16="http://schemas.microsoft.com/office/drawing/2014/main" id="{B5AFC17E-C8EF-D70C-44B5-67E3219EF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6970" y="3269623"/>
            <a:ext cx="353290" cy="353290"/>
          </a:xfrm>
          <a:prstGeom prst="rect">
            <a:avLst/>
          </a:prstGeom>
        </p:spPr>
      </p:pic>
      <p:pic>
        <p:nvPicPr>
          <p:cNvPr id="12" name="Graphique 11" descr="Aide avec un remplissage uni">
            <a:extLst>
              <a:ext uri="{FF2B5EF4-FFF2-40B4-BE49-F238E27FC236}">
                <a16:creationId xmlns:a16="http://schemas.microsoft.com/office/drawing/2014/main" id="{237111F5-4F73-8B56-2DEA-9D4E1B9F26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5260" y="3349913"/>
            <a:ext cx="353290" cy="353290"/>
          </a:xfrm>
          <a:prstGeom prst="rect">
            <a:avLst/>
          </a:prstGeom>
        </p:spPr>
      </p:pic>
      <p:pic>
        <p:nvPicPr>
          <p:cNvPr id="13" name="Graphique 12" descr="Aide avec un remplissage uni">
            <a:extLst>
              <a:ext uri="{FF2B5EF4-FFF2-40B4-BE49-F238E27FC236}">
                <a16:creationId xmlns:a16="http://schemas.microsoft.com/office/drawing/2014/main" id="{D0CE27CE-60CE-3B29-0E89-32AA54ADF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91145" y="2768598"/>
            <a:ext cx="248231" cy="248231"/>
          </a:xfrm>
          <a:prstGeom prst="rect">
            <a:avLst/>
          </a:prstGeom>
        </p:spPr>
      </p:pic>
      <p:pic>
        <p:nvPicPr>
          <p:cNvPr id="14" name="Graphique 13" descr="Aide avec un remplissage uni">
            <a:extLst>
              <a:ext uri="{FF2B5EF4-FFF2-40B4-BE49-F238E27FC236}">
                <a16:creationId xmlns:a16="http://schemas.microsoft.com/office/drawing/2014/main" id="{87799AF7-E97E-B8F7-1BD4-D02DB3E8D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6127" y="3783792"/>
            <a:ext cx="248231" cy="24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73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fr-FR"/>
              <a:t>Ensemble de mécanismes permettant de gérer, par des fichiers descripteurs, une infrastructure virtuelle</a:t>
            </a:r>
          </a:p>
          <a:p>
            <a:pPr marL="355600" lvl="1" indent="0">
              <a:buNone/>
            </a:pPr>
            <a:endParaRPr lang="fr-FR"/>
          </a:p>
          <a:p>
            <a:r>
              <a:rPr lang="fr-FR"/>
              <a:t>Mouvance « DevOps »</a:t>
            </a:r>
          </a:p>
          <a:p>
            <a:pPr lvl="1"/>
            <a:r>
              <a:rPr lang="fr-FR" sz="1500"/>
              <a:t>Automatisation du déploiement, de la couche infrastructure à la couche logicielle. L’infrastructure devient un livrable logiciel</a:t>
            </a:r>
          </a:p>
          <a:p>
            <a:pPr lvl="1"/>
            <a:r>
              <a:rPr lang="fr-FR" sz="1500"/>
              <a:t>Intégration native avec des solutions tels que Ansible ou </a:t>
            </a:r>
            <a:r>
              <a:rPr lang="fr-FR" sz="1500" err="1"/>
              <a:t>Puppet</a:t>
            </a:r>
            <a:endParaRPr lang="fr-FR" sz="1500"/>
          </a:p>
          <a:p>
            <a:pPr marL="355600" lvl="1" indent="0">
              <a:buNone/>
            </a:pPr>
            <a:endParaRPr lang="fr-FR" sz="1500"/>
          </a:p>
          <a:p>
            <a:r>
              <a:rPr lang="fr-FR"/>
              <a:t>Points clés</a:t>
            </a:r>
            <a:endParaRPr lang="fr-FR" b="0"/>
          </a:p>
          <a:p>
            <a:pPr lvl="1"/>
            <a:r>
              <a:rPr lang="fr-FR" sz="1500" b="1"/>
              <a:t>Langage de description (ou DSL) </a:t>
            </a:r>
            <a:r>
              <a:rPr lang="fr-FR" sz="1500"/>
              <a:t>: Ce code décrit l'ensemble des ressources nécessaires à une infrastructure.</a:t>
            </a:r>
          </a:p>
          <a:p>
            <a:pPr lvl="1"/>
            <a:r>
              <a:rPr lang="fr-FR" sz="1500" b="1"/>
              <a:t>Déclaration d'Intention </a:t>
            </a:r>
            <a:r>
              <a:rPr lang="fr-FR" sz="1500"/>
              <a:t>: L'</a:t>
            </a:r>
            <a:r>
              <a:rPr lang="fr-FR" sz="1500" err="1"/>
              <a:t>IaC</a:t>
            </a:r>
            <a:r>
              <a:rPr lang="fr-FR" sz="1500"/>
              <a:t> se concentre sur la déclaration d'intention. Vous spécifiez ce que vous voulez et non pas comment l'obtenir.</a:t>
            </a:r>
          </a:p>
          <a:p>
            <a:pPr lvl="1"/>
            <a:r>
              <a:rPr lang="fr-FR" sz="1500" b="1" err="1"/>
              <a:t>Versionning</a:t>
            </a:r>
            <a:r>
              <a:rPr lang="fr-FR" sz="1500"/>
              <a:t> : Les fichiers </a:t>
            </a:r>
            <a:r>
              <a:rPr lang="fr-FR" sz="1500" err="1"/>
              <a:t>IaC</a:t>
            </a:r>
            <a:r>
              <a:rPr lang="fr-FR" sz="1500"/>
              <a:t> peuvent être versionnés à l'aide d'outils comme Git. </a:t>
            </a:r>
          </a:p>
          <a:p>
            <a:pPr lvl="1"/>
            <a:r>
              <a:rPr lang="fr-FR" sz="1500" b="1"/>
              <a:t>Reproductibilité</a:t>
            </a:r>
            <a:r>
              <a:rPr lang="fr-FR" sz="1500"/>
              <a:t> : L'</a:t>
            </a:r>
            <a:r>
              <a:rPr lang="fr-FR" sz="1500" err="1"/>
              <a:t>IaC</a:t>
            </a:r>
            <a:r>
              <a:rPr lang="fr-FR" sz="1500"/>
              <a:t> permet de créer des environnements d'infrastructure de manière reproductible. Vous pouvez déployer </a:t>
            </a:r>
          </a:p>
          <a:p>
            <a:pPr lvl="1"/>
            <a:r>
              <a:rPr lang="fr-FR" sz="1500" b="1"/>
              <a:t>Automatisation du cycle de vie </a:t>
            </a:r>
            <a:r>
              <a:rPr lang="fr-FR" sz="1500"/>
              <a:t>: L'</a:t>
            </a:r>
            <a:r>
              <a:rPr lang="fr-FR" sz="1500" err="1"/>
              <a:t>IaC</a:t>
            </a:r>
            <a:r>
              <a:rPr lang="fr-FR" sz="1500"/>
              <a:t> couvre l'ensemble du cycle de vie d'une infrastructure (création / modification / suppression)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Introduction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Infrastructure as Code (</a:t>
            </a:r>
            <a:r>
              <a:rPr lang="fr-FR" err="1"/>
              <a:t>IaC</a:t>
            </a:r>
            <a:r>
              <a:rPr lang="fr-FR"/>
              <a:t>)</a:t>
            </a:r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29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07032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/>
              <a:t>Introduction à plusieurs notions clés dans l’Industrie</a:t>
            </a:r>
          </a:p>
          <a:p>
            <a:pPr lvl="1"/>
            <a:r>
              <a:rPr lang="fr-FR"/>
              <a:t>Virtualisation : machines virtuelles</a:t>
            </a:r>
          </a:p>
          <a:p>
            <a:pPr lvl="1"/>
            <a:r>
              <a:rPr lang="fr-FR"/>
              <a:t>Cloud : IaaS/PaaS/SaaS, cloud public/privé/hybride</a:t>
            </a:r>
          </a:p>
          <a:p>
            <a:pPr lvl="1"/>
            <a:r>
              <a:rPr lang="fr-FR"/>
              <a:t>Infrastructure as Code (</a:t>
            </a:r>
            <a:r>
              <a:rPr lang="fr-FR" err="1"/>
              <a:t>IaC</a:t>
            </a:r>
            <a:r>
              <a:rPr lang="fr-FR"/>
              <a:t>)</a:t>
            </a:r>
          </a:p>
          <a:p>
            <a:pPr lvl="1"/>
            <a:r>
              <a:rPr lang="fr-FR"/>
              <a:t>Conteneurs et Orchestration</a:t>
            </a:r>
          </a:p>
          <a:p>
            <a:endParaRPr lang="fr-FR"/>
          </a:p>
          <a:p>
            <a:r>
              <a:rPr lang="fr-FR"/>
              <a:t>Basé sur des activités pratiques</a:t>
            </a:r>
          </a:p>
          <a:p>
            <a:pPr lvl="1"/>
            <a:r>
              <a:rPr lang="fr-FR" err="1"/>
              <a:t>TPs</a:t>
            </a:r>
            <a:endParaRPr lang="fr-FR"/>
          </a:p>
          <a:p>
            <a:pPr lvl="1"/>
            <a:r>
              <a:rPr lang="fr-FR"/>
              <a:t>Démonstrations</a:t>
            </a:r>
          </a:p>
          <a:p>
            <a:pPr lvl="1"/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dirty="0"/>
              <a:t>Cours ENIB : Cloud / Virtualisation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Objectifs de la journée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  <a:endParaRPr lang="fr-FR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78276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Créé en 2014 par </a:t>
            </a:r>
            <a:r>
              <a:rPr lang="fr-FR" dirty="0" err="1"/>
              <a:t>HashiCorp</a:t>
            </a:r>
            <a:r>
              <a:rPr lang="fr-FR" b="0" dirty="0"/>
              <a:t> (Connu aussi pour des produits comme Consul, </a:t>
            </a:r>
            <a:r>
              <a:rPr lang="fr-FR" b="0" dirty="0" err="1"/>
              <a:t>Vagrant</a:t>
            </a:r>
            <a:r>
              <a:rPr lang="fr-FR" b="0" dirty="0"/>
              <a:t>, Vault...)</a:t>
            </a:r>
          </a:p>
          <a:p>
            <a:endParaRPr lang="fr-FR" b="0" dirty="0"/>
          </a:p>
          <a:p>
            <a:r>
              <a:rPr lang="fr-FR" dirty="0"/>
              <a:t>Open source, écrit en Go et repose sur une architecture basée sur les plugins</a:t>
            </a:r>
          </a:p>
          <a:p>
            <a:endParaRPr lang="fr-FR" dirty="0"/>
          </a:p>
          <a:p>
            <a:r>
              <a:rPr lang="fr-FR" dirty="0"/>
              <a:t>Reconnu sur le marché, gratuit dans sa version de base et </a:t>
            </a:r>
            <a:r>
              <a:rPr lang="fr-FR" dirty="0" err="1"/>
              <a:t>opensource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Que fait l'outil ?</a:t>
            </a:r>
          </a:p>
          <a:p>
            <a:pPr lvl="1"/>
            <a:r>
              <a:rPr lang="fr-FR" dirty="0"/>
              <a:t>Création/modification/suppression, vérification de cohérence et </a:t>
            </a:r>
            <a:r>
              <a:rPr lang="fr-FR" dirty="0" err="1"/>
              <a:t>versionning</a:t>
            </a:r>
            <a:r>
              <a:rPr lang="fr-FR" dirty="0"/>
              <a:t> d'infrastructures virtuelles (machines, réseaux, stockage).</a:t>
            </a:r>
          </a:p>
          <a:p>
            <a:pPr lvl="1"/>
            <a:r>
              <a:rPr lang="fr-FR" dirty="0"/>
              <a:t>Gère les modifications incrémentales</a:t>
            </a:r>
          </a:p>
          <a:p>
            <a:pPr lvl="1"/>
            <a:r>
              <a:rPr lang="fr-FR" dirty="0"/>
              <a:t>Système d’exécution à blanc pour vérification (check faisabilité et cohérence)</a:t>
            </a:r>
          </a:p>
          <a:p>
            <a:pPr lvl="1"/>
            <a:r>
              <a:rPr lang="fr-FR" dirty="0" err="1"/>
              <a:t>Variabilisable</a:t>
            </a:r>
            <a:r>
              <a:rPr lang="fr-FR" dirty="0"/>
              <a:t> : Dimensionnement des ressources, nommage, secrets (certificat, identifiant…)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Présentation : Un outil de IaC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Terraform</a:t>
            </a:r>
            <a:endParaRPr lang="fr-FR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30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53937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Schéma général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Terraform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07" y="1464733"/>
            <a:ext cx="11258541" cy="408121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31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86358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/>
              <a:t>HCL (HashiCorp Configuration </a:t>
            </a:r>
            <a:r>
              <a:rPr lang="fr-FR" err="1"/>
              <a:t>Language</a:t>
            </a:r>
            <a:r>
              <a:rPr lang="fr-FR"/>
              <a:t>) et ressource</a:t>
            </a:r>
          </a:p>
          <a:p>
            <a:pPr lvl="1"/>
            <a:r>
              <a:rPr lang="fr-FR"/>
              <a:t>Langage « Human </a:t>
            </a:r>
            <a:r>
              <a:rPr lang="fr-FR" err="1"/>
              <a:t>readable</a:t>
            </a:r>
            <a:r>
              <a:rPr lang="fr-FR"/>
              <a:t> » utilisé dans les fichiers de description/configuration des ressources. </a:t>
            </a:r>
          </a:p>
          <a:p>
            <a:endParaRPr lang="fr-FR"/>
          </a:p>
          <a:p>
            <a:r>
              <a:rPr lang="fr-FR"/>
              <a:t>CLI</a:t>
            </a:r>
          </a:p>
          <a:p>
            <a:pPr lvl="1"/>
            <a:r>
              <a:rPr lang="fr-FR"/>
              <a:t>Interface ligne de commande permettant l’exécution des commandes </a:t>
            </a:r>
            <a:r>
              <a:rPr lang="fr-FR" err="1"/>
              <a:t>Terraform</a:t>
            </a:r>
            <a:endParaRPr lang="fr-FR"/>
          </a:p>
          <a:p>
            <a:endParaRPr lang="fr-FR"/>
          </a:p>
          <a:p>
            <a:r>
              <a:rPr lang="fr-FR" err="1"/>
              <a:t>TfState</a:t>
            </a:r>
            <a:endParaRPr lang="fr-FR"/>
          </a:p>
          <a:p>
            <a:pPr lvl="1"/>
            <a:r>
              <a:rPr lang="fr-FR"/>
              <a:t>Cartographie/référentiel de l’infrastructure depuis la dernière exécution d’un </a:t>
            </a:r>
            <a:r>
              <a:rPr lang="fr-FR" err="1"/>
              <a:t>apply</a:t>
            </a:r>
            <a:r>
              <a:rPr lang="fr-FR"/>
              <a:t> ou d’un destroy. </a:t>
            </a:r>
          </a:p>
          <a:p>
            <a:endParaRPr lang="fr-FR"/>
          </a:p>
          <a:p>
            <a:r>
              <a:rPr lang="fr-FR"/>
              <a:t>Provider</a:t>
            </a:r>
          </a:p>
          <a:p>
            <a:pPr lvl="1"/>
            <a:r>
              <a:rPr lang="fr-FR"/>
              <a:t>Plugin qui interagit avec une API (Cloud provider, SaaS…)</a:t>
            </a:r>
          </a:p>
          <a:p>
            <a:pPr lvl="1"/>
            <a:r>
              <a:rPr lang="fr-FR"/>
              <a:t>Gère le CRUD (</a:t>
            </a:r>
            <a:r>
              <a:rPr lang="fr-FR" err="1"/>
              <a:t>Create</a:t>
            </a:r>
            <a:r>
              <a:rPr lang="fr-FR"/>
              <a:t>, Read, Update, </a:t>
            </a:r>
            <a:r>
              <a:rPr lang="fr-FR" err="1"/>
              <a:t>Delete</a:t>
            </a:r>
            <a:r>
              <a:rPr lang="fr-FR"/>
              <a:t>) </a:t>
            </a:r>
          </a:p>
          <a:p>
            <a:pPr lvl="1"/>
            <a:r>
              <a:rPr lang="fr-FR"/>
              <a:t>De nombreux providers sont disponibles (GCP, Azure, </a:t>
            </a:r>
            <a:r>
              <a:rPr lang="fr-FR" err="1"/>
              <a:t>OpenStack</a:t>
            </a:r>
            <a:r>
              <a:rPr lang="fr-FR"/>
              <a:t>, OVH, Consul, Chef, Vault, Docker, Kubernetes, </a:t>
            </a:r>
            <a:r>
              <a:rPr lang="fr-FR" err="1"/>
              <a:t>Openshift</a:t>
            </a:r>
            <a:r>
              <a:rPr lang="fr-FR"/>
              <a:t>, </a:t>
            </a:r>
            <a:r>
              <a:rPr lang="fr-FR" err="1"/>
              <a:t>Gitx</a:t>
            </a:r>
            <a:r>
              <a:rPr lang="fr-FR"/>
              <a:t>, </a:t>
            </a:r>
            <a:r>
              <a:rPr lang="fr-FR" err="1"/>
              <a:t>MySql</a:t>
            </a:r>
            <a:r>
              <a:rPr lang="fr-FR"/>
              <a:t>, </a:t>
            </a:r>
            <a:r>
              <a:rPr lang="fr-FR" err="1"/>
              <a:t>PostgresSql</a:t>
            </a:r>
            <a:r>
              <a:rPr lang="fr-FR"/>
              <a:t>, Kafka, RabbitMQ, </a:t>
            </a:r>
            <a:r>
              <a:rPr lang="fr-FR" err="1"/>
              <a:t>DNSimple</a:t>
            </a:r>
            <a:r>
              <a:rPr lang="fr-FR"/>
              <a:t>…)</a:t>
            </a:r>
          </a:p>
          <a:p>
            <a:pPr lvl="1"/>
            <a:r>
              <a:rPr lang="fr-FR"/>
              <a:t>Possibilité de développer son propre provider</a:t>
            </a:r>
          </a:p>
          <a:p>
            <a:pPr lvl="1"/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Quelques concepts du produit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Terraform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32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38755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Example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Terraform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33</a:t>
            </a:fld>
            <a:endParaRPr lang="fr-FR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266E6A-DE5B-7048-FE89-8B276BE4B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37" y="1355760"/>
            <a:ext cx="3524485" cy="47304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E2D25E-482A-4FF3-45D8-308E297C4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199" y="760126"/>
            <a:ext cx="6277851" cy="25627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5030E1-5F8B-A0D5-63BC-34AF78092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200" y="4766433"/>
            <a:ext cx="6277850" cy="4431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A50C04C-BFE7-1A6C-B63A-07721710A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4621" y="5584731"/>
            <a:ext cx="6277850" cy="3779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EA0590-591F-0E72-2AEB-790D0C9DD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200" y="3573170"/>
            <a:ext cx="6277851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21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05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Les conteneurs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1CBC23-8D70-4C88-A770-98AE06365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/>
              <a:t>Cours ENIB : Cloud / Virtualisation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6BF8CE-87E8-4534-AD75-1842FA3062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34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0143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9C3F67-7BD4-4B3E-9D20-86608C215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89A8B4F-C812-473F-AA9B-783CFD88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La conteneurisation</a:t>
            </a:r>
          </a:p>
        </p:txBody>
      </p:sp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F401B2D3-6B84-7753-BBF2-9A824DA3BCB6}"/>
              </a:ext>
            </a:extLst>
          </p:cNvPr>
          <p:cNvSpPr txBox="1">
            <a:spLocks/>
          </p:cNvSpPr>
          <p:nvPr/>
        </p:nvSpPr>
        <p:spPr>
          <a:xfrm>
            <a:off x="719136" y="1744980"/>
            <a:ext cx="10528967" cy="43891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46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Définition</a:t>
            </a:r>
          </a:p>
          <a:p>
            <a:pPr lvl="1"/>
            <a:r>
              <a:rPr lang="fr-FR"/>
              <a:t>Un conteneur est le regroupement d’un logiciel et toutes ses dépendances (librairies, code source, fichiers de configuration…) regroupé dans un même paquet</a:t>
            </a:r>
          </a:p>
          <a:p>
            <a:pPr lvl="1"/>
            <a:r>
              <a:rPr lang="fr-FR"/>
              <a:t>Le conteneur est un environnement applicatif isolé de son entourage</a:t>
            </a:r>
          </a:p>
          <a:p>
            <a:pPr lvl="1"/>
            <a:r>
              <a:rPr lang="fr-FR"/>
              <a:t>Le conteneur n’est pas spécifique à un system d’exploitation</a:t>
            </a:r>
          </a:p>
          <a:p>
            <a:pPr lvl="1"/>
            <a:r>
              <a:rPr lang="fr-FR"/>
              <a:t>Le format du conteneur est standardisé (depuis 2013) et il peut être exécuté sur n'importe quel serveur disposant d’un exécuteur de conteneurs (container engine)</a:t>
            </a:r>
          </a:p>
          <a:p>
            <a:endParaRPr lang="fr-FR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35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70139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282125-0CB9-CD2F-FA0B-BF915BA0C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36</a:t>
            </a:fld>
            <a:endParaRPr lang="fr-FR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9A8E89-5A22-8DC1-D8EF-0FB05A985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Solutions de conteneurisation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8CD1AF1-CFD5-2500-ACF4-11FA5B1B02A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807D6A-44C1-7C22-41B1-784266396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Cours ENIB : Cloud / Virtualisation</a:t>
            </a:r>
            <a:endParaRPr lang="fr-FR" noProof="0"/>
          </a:p>
        </p:txBody>
      </p:sp>
      <p:pic>
        <p:nvPicPr>
          <p:cNvPr id="1026" name="Picture 2" descr="Docker Alternatives">
            <a:extLst>
              <a:ext uri="{FF2B5EF4-FFF2-40B4-BE49-F238E27FC236}">
                <a16:creationId xmlns:a16="http://schemas.microsoft.com/office/drawing/2014/main" id="{E56D10DC-28A8-BECB-AE8C-A28E2E4C2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888" y="1281716"/>
            <a:ext cx="9072000" cy="474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130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C186-80C3-4C2E-9E5F-040AAF3A6B35}" type="slidenum">
              <a:rPr lang="en-US" smtClean="0"/>
              <a:t>37</a:t>
            </a:fld>
            <a:endParaRPr lang="en-US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12 factors app</a:t>
            </a:r>
            <a:endParaRPr lang="en-US"/>
          </a:p>
        </p:txBody>
      </p:sp>
      <p:graphicFrame>
        <p:nvGraphicFramePr>
          <p:cNvPr id="6" name="Diagram 5"/>
          <p:cNvGraphicFramePr/>
          <p:nvPr/>
        </p:nvGraphicFramePr>
        <p:xfrm>
          <a:off x="2126345" y="90868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948049" y="3140968"/>
            <a:ext cx="248459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accent2"/>
                </a:solidFill>
              </a:rPr>
              <a:t>THE 12-FACTOR</a:t>
            </a:r>
          </a:p>
          <a:p>
            <a:pPr algn="ctr"/>
            <a:r>
              <a:rPr lang="fr-FR" sz="2800" b="1">
                <a:solidFill>
                  <a:schemeClr val="accent2"/>
                </a:solidFill>
              </a:rPr>
              <a:t>APP</a:t>
            </a:r>
          </a:p>
          <a:p>
            <a:pPr algn="ctr"/>
            <a:endParaRPr lang="fr-FR" sz="600" b="1">
              <a:solidFill>
                <a:schemeClr val="accent2"/>
              </a:solidFill>
            </a:endParaRPr>
          </a:p>
          <a:p>
            <a:pPr algn="ctr"/>
            <a:r>
              <a:rPr lang="en-US" sz="1400">
                <a:hlinkClick r:id="rId8"/>
              </a:rPr>
              <a:t>https://12factor.net/</a:t>
            </a:r>
            <a:endParaRPr lang="en-US" sz="1400" b="1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06074" y="418664"/>
            <a:ext cx="397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One codebase tracked in revision control, many deploys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12224" y="1232833"/>
            <a:ext cx="3072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Explicitly declare and isolate dependencies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21073" y="2142461"/>
            <a:ext cx="2339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Store config in the environment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31211" y="3346425"/>
            <a:ext cx="1929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Treat backing services as </a:t>
            </a:r>
          </a:p>
          <a:p>
            <a:r>
              <a:rPr lang="en-US" sz="1200"/>
              <a:t>attached resources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42841" y="4667462"/>
            <a:ext cx="2713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Strictly separate build and run stages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56240" y="5517232"/>
            <a:ext cx="2415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Execute the app as one or more </a:t>
            </a:r>
          </a:p>
          <a:p>
            <a:r>
              <a:rPr lang="en-US" sz="1200"/>
              <a:t>stateless processes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48050" y="6476404"/>
            <a:ext cx="2323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/>
              <a:t>Export services via port binding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43472" y="5640342"/>
            <a:ext cx="2340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Scale out via the process model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3621" y="4544351"/>
            <a:ext cx="280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/>
              <a:t>Maximize robustness with fast startup </a:t>
            </a:r>
          </a:p>
          <a:p>
            <a:pPr algn="r"/>
            <a:r>
              <a:rPr lang="en-US" sz="1200"/>
              <a:t>and graceful shutdown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4999" y="3325631"/>
            <a:ext cx="2424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/>
              <a:t>Keep development, staging, and </a:t>
            </a:r>
          </a:p>
          <a:p>
            <a:pPr algn="r"/>
            <a:r>
              <a:rPr lang="en-US" sz="1200"/>
              <a:t>production as similar as possible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1424" y="2262942"/>
            <a:ext cx="2055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Treat logs as event streams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39442" y="1232832"/>
            <a:ext cx="2312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/>
              <a:t>Run admin/management tasks </a:t>
            </a:r>
          </a:p>
          <a:p>
            <a:pPr algn="r"/>
            <a:r>
              <a:rPr lang="en-US" sz="1200"/>
              <a:t>as one-off processes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8AE5EA-4641-3AC7-EDC5-003E9497D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27/05/2025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264A75-CD4C-17E6-48C7-BD69A38AD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 ENIB : Cloud / Virtualisation</a:t>
            </a:r>
          </a:p>
        </p:txBody>
      </p:sp>
    </p:spTree>
    <p:extLst>
      <p:ext uri="{BB962C8B-B14F-4D97-AF65-F5344CB8AC3E}">
        <p14:creationId xmlns:p14="http://schemas.microsoft.com/office/powerpoint/2010/main" val="2667983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9C3F67-7BD4-4B3E-9D20-86608C215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89A8B4F-C812-473F-AA9B-783CFD88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Comparaison entre VM et Conteneur</a:t>
            </a:r>
          </a:p>
        </p:txBody>
      </p:sp>
      <p:pic>
        <p:nvPicPr>
          <p:cNvPr id="1026" name="Picture 2" descr="Introduction à Docker - La théorie - Le blog technique Webnet">
            <a:extLst>
              <a:ext uri="{FF2B5EF4-FFF2-40B4-BE49-F238E27FC236}">
                <a16:creationId xmlns:a16="http://schemas.microsoft.com/office/drawing/2014/main" id="{B63C3CFE-860B-8806-AC0B-A83C906F2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" y="1744980"/>
            <a:ext cx="7022594" cy="438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Espace réservé du texte 5">
            <a:extLst>
              <a:ext uri="{FF2B5EF4-FFF2-40B4-BE49-F238E27FC236}">
                <a16:creationId xmlns:a16="http://schemas.microsoft.com/office/drawing/2014/main" id="{F7DAFBC9-079E-05B4-0B88-93BBC2D8AF2E}"/>
              </a:ext>
            </a:extLst>
          </p:cNvPr>
          <p:cNvSpPr txBox="1">
            <a:spLocks/>
          </p:cNvSpPr>
          <p:nvPr/>
        </p:nvSpPr>
        <p:spPr>
          <a:xfrm>
            <a:off x="7561006" y="1744980"/>
            <a:ext cx="3687097" cy="43891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Blip>
                <a:blip r:embed="rId4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46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Une machine virtuelle a système d’exploitation complet alors que le conteneur partage le noyau avec d’autres conteneurs</a:t>
            </a:r>
          </a:p>
          <a:p>
            <a:endParaRPr lang="fr-FR"/>
          </a:p>
          <a:p>
            <a:r>
              <a:rPr lang="fr-FR"/>
              <a:t>Avantages par rapport aux </a:t>
            </a:r>
            <a:r>
              <a:rPr lang="fr-FR" err="1"/>
              <a:t>VMs</a:t>
            </a:r>
            <a:endParaRPr lang="fr-FR"/>
          </a:p>
          <a:p>
            <a:pPr lvl="1"/>
            <a:r>
              <a:rPr lang="fr-FR"/>
              <a:t>Déploiement plus rapide</a:t>
            </a:r>
          </a:p>
          <a:p>
            <a:pPr lvl="1"/>
            <a:r>
              <a:rPr lang="fr-FR"/>
              <a:t>Plus léger</a:t>
            </a:r>
          </a:p>
          <a:p>
            <a:pPr lvl="1"/>
            <a:r>
              <a:rPr lang="fr-FR"/>
              <a:t>Démarrage/arrêt/pause instantanés</a:t>
            </a:r>
          </a:p>
          <a:p>
            <a:pPr lvl="1"/>
            <a:endParaRPr lang="fr-FR"/>
          </a:p>
          <a:p>
            <a:pPr lvl="1"/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44CCA1E1-CB85-C95E-0011-D20D6661F2CF}"/>
              </a:ext>
            </a:extLst>
          </p:cNvPr>
          <p:cNvSpPr/>
          <p:nvPr/>
        </p:nvSpPr>
        <p:spPr>
          <a:xfrm>
            <a:off x="860958" y="2391082"/>
            <a:ext cx="919318" cy="2210415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752C799C-9988-C280-1378-9F47FFD8ACD0}"/>
              </a:ext>
            </a:extLst>
          </p:cNvPr>
          <p:cNvSpPr/>
          <p:nvPr/>
        </p:nvSpPr>
        <p:spPr>
          <a:xfrm>
            <a:off x="4783392" y="2920181"/>
            <a:ext cx="919318" cy="1203222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1FA2D42-910B-8987-2D52-5C6EC1A75ADB}"/>
              </a:ext>
            </a:extLst>
          </p:cNvPr>
          <p:cNvSpPr txBox="1"/>
          <p:nvPr/>
        </p:nvSpPr>
        <p:spPr>
          <a:xfrm>
            <a:off x="358877" y="3152460"/>
            <a:ext cx="89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>
                <a:solidFill>
                  <a:srgbClr val="C71736"/>
                </a:solidFill>
              </a:rPr>
              <a:t>VM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DF0B304C-3728-C677-BC48-94055E054C57}"/>
              </a:ext>
            </a:extLst>
          </p:cNvPr>
          <p:cNvSpPr txBox="1"/>
          <p:nvPr/>
        </p:nvSpPr>
        <p:spPr>
          <a:xfrm>
            <a:off x="4783392" y="2563626"/>
            <a:ext cx="1317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400">
                <a:solidFill>
                  <a:srgbClr val="C71736"/>
                </a:solidFill>
              </a:rPr>
              <a:t>Conteneur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38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48149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9C3F67-7BD4-4B3E-9D20-86608C215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89A8B4F-C812-473F-AA9B-783CFD88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Docker</a:t>
            </a:r>
          </a:p>
        </p:txBody>
      </p:sp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F401B2D3-6B84-7753-BBF2-9A824DA3BCB6}"/>
              </a:ext>
            </a:extLst>
          </p:cNvPr>
          <p:cNvSpPr txBox="1">
            <a:spLocks/>
          </p:cNvSpPr>
          <p:nvPr/>
        </p:nvSpPr>
        <p:spPr>
          <a:xfrm>
            <a:off x="719136" y="1744980"/>
            <a:ext cx="7107341" cy="43891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46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Une plateforme de conteneurs lancée en 2013</a:t>
            </a:r>
          </a:p>
          <a:p>
            <a:pPr lvl="1"/>
            <a:r>
              <a:rPr lang="fr-FR"/>
              <a:t>Ecrite en Go.</a:t>
            </a:r>
          </a:p>
          <a:p>
            <a:pPr lvl="1"/>
            <a:r>
              <a:rPr lang="fr-FR"/>
              <a:t>Solution Open Source</a:t>
            </a:r>
          </a:p>
          <a:p>
            <a:pPr lvl="1"/>
            <a:r>
              <a:rPr lang="fr-FR"/>
              <a:t>Initialement conçue pour Linux, elle peut être utilisée sur Windows et Mac</a:t>
            </a:r>
          </a:p>
          <a:p>
            <a:pPr lvl="1"/>
            <a:endParaRPr lang="fr-FR"/>
          </a:p>
          <a:p>
            <a:r>
              <a:rPr lang="fr-FR"/>
              <a:t>Elle permet de</a:t>
            </a:r>
          </a:p>
          <a:p>
            <a:pPr lvl="1"/>
            <a:r>
              <a:rPr lang="fr-FR"/>
              <a:t>Créer des images de conteneurs à partir d’un fichier de configuration nommé « </a:t>
            </a:r>
            <a:r>
              <a:rPr lang="fr-FR" err="1"/>
              <a:t>Dockerfile</a:t>
            </a:r>
            <a:r>
              <a:rPr lang="fr-FR"/>
              <a:t> »</a:t>
            </a:r>
          </a:p>
          <a:p>
            <a:pPr lvl="1"/>
            <a:r>
              <a:rPr lang="fr-FR"/>
              <a:t>Exécuter des conteneurs</a:t>
            </a:r>
          </a:p>
          <a:p>
            <a:endParaRPr lang="fr-FR"/>
          </a:p>
        </p:txBody>
      </p:sp>
      <p:pic>
        <p:nvPicPr>
          <p:cNvPr id="2050" name="Picture 2" descr="Qu'est-ce que Docker ? | AWS">
            <a:extLst>
              <a:ext uri="{FF2B5EF4-FFF2-40B4-BE49-F238E27FC236}">
                <a16:creationId xmlns:a16="http://schemas.microsoft.com/office/drawing/2014/main" id="{B1D54F4E-4527-8D9F-2998-0BF00211E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385" y="1652922"/>
            <a:ext cx="3059215" cy="143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39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21003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723106" y="1308861"/>
            <a:ext cx="792000" cy="612000"/>
          </a:xfrm>
        </p:spPr>
        <p:txBody>
          <a:bodyPr/>
          <a:lstStyle/>
          <a:p>
            <a:r>
              <a:rPr lang="fr-FR"/>
              <a:t>01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4</a:t>
            </a:fld>
            <a:endParaRPr lang="fr-FR" noProof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/>
          </p:nvPr>
        </p:nvSpPr>
        <p:spPr>
          <a:xfrm>
            <a:off x="1619250" y="1308861"/>
            <a:ext cx="6170083" cy="609619"/>
          </a:xfrm>
        </p:spPr>
        <p:txBody>
          <a:bodyPr/>
          <a:lstStyle/>
          <a:p>
            <a:r>
              <a:rPr lang="fr-FR"/>
              <a:t>Cours – La virtualisation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idx="14"/>
          </p:nvPr>
        </p:nvSpPr>
        <p:spPr>
          <a:xfrm>
            <a:off x="723106" y="1971325"/>
            <a:ext cx="792000" cy="612000"/>
          </a:xfrm>
        </p:spPr>
        <p:txBody>
          <a:bodyPr/>
          <a:lstStyle/>
          <a:p>
            <a:r>
              <a:rPr lang="fr-FR"/>
              <a:t>02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5"/>
          </p:nvPr>
        </p:nvSpPr>
        <p:spPr>
          <a:xfrm>
            <a:off x="1619250" y="1971326"/>
            <a:ext cx="9851389" cy="611523"/>
          </a:xfrm>
        </p:spPr>
        <p:txBody>
          <a:bodyPr/>
          <a:lstStyle/>
          <a:p>
            <a:r>
              <a:rPr lang="fr-FR"/>
              <a:t>Cours – Le cloud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6"/>
          </p:nvPr>
        </p:nvSpPr>
        <p:spPr>
          <a:xfrm>
            <a:off x="723106" y="2633789"/>
            <a:ext cx="792000" cy="612000"/>
          </a:xfrm>
        </p:spPr>
        <p:txBody>
          <a:bodyPr/>
          <a:lstStyle/>
          <a:p>
            <a:r>
              <a:rPr lang="fr-FR"/>
              <a:t>03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7"/>
          </p:nvPr>
        </p:nvSpPr>
        <p:spPr>
          <a:xfrm>
            <a:off x="1619250" y="2633790"/>
            <a:ext cx="9851389" cy="612000"/>
          </a:xfrm>
        </p:spPr>
        <p:txBody>
          <a:bodyPr/>
          <a:lstStyle/>
          <a:p>
            <a:r>
              <a:rPr lang="fr-FR" err="1"/>
              <a:t>Lab</a:t>
            </a:r>
            <a:r>
              <a:rPr lang="fr-FR"/>
              <a:t> – Découverte d’un Cloud public (AWS)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idx="18"/>
          </p:nvPr>
        </p:nvSpPr>
        <p:spPr>
          <a:xfrm>
            <a:off x="723106" y="3296253"/>
            <a:ext cx="792000" cy="612000"/>
          </a:xfrm>
        </p:spPr>
        <p:txBody>
          <a:bodyPr/>
          <a:lstStyle/>
          <a:p>
            <a:r>
              <a:rPr lang="fr-FR"/>
              <a:t>04</a:t>
            </a:r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9"/>
          </p:nvPr>
        </p:nvSpPr>
        <p:spPr>
          <a:xfrm>
            <a:off x="1619250" y="3296254"/>
            <a:ext cx="9851389" cy="611999"/>
          </a:xfrm>
        </p:spPr>
        <p:txBody>
          <a:bodyPr/>
          <a:lstStyle/>
          <a:p>
            <a:r>
              <a:rPr lang="fr-FR"/>
              <a:t>Cours - Infrastructure as Code (</a:t>
            </a:r>
            <a:r>
              <a:rPr lang="fr-FR" err="1"/>
              <a:t>IaC</a:t>
            </a:r>
            <a:r>
              <a:rPr lang="fr-FR"/>
              <a:t>)</a:t>
            </a: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idx="20"/>
          </p:nvPr>
        </p:nvSpPr>
        <p:spPr>
          <a:xfrm>
            <a:off x="723106" y="3958717"/>
            <a:ext cx="792000" cy="612000"/>
          </a:xfrm>
        </p:spPr>
        <p:txBody>
          <a:bodyPr/>
          <a:lstStyle/>
          <a:p>
            <a:r>
              <a:rPr lang="fr-FR"/>
              <a:t>05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21"/>
          </p:nvPr>
        </p:nvSpPr>
        <p:spPr>
          <a:xfrm>
            <a:off x="1619250" y="3958717"/>
            <a:ext cx="9851389" cy="617239"/>
          </a:xfrm>
        </p:spPr>
        <p:txBody>
          <a:bodyPr/>
          <a:lstStyle/>
          <a:p>
            <a:r>
              <a:rPr lang="fr-FR"/>
              <a:t>Cours - La conteneurisation</a:t>
            </a:r>
          </a:p>
        </p:txBody>
      </p:sp>
      <p:sp>
        <p:nvSpPr>
          <p:cNvPr id="19" name="Espace réservé du texte 18"/>
          <p:cNvSpPr>
            <a:spLocks noGrp="1"/>
          </p:cNvSpPr>
          <p:nvPr>
            <p:ph type="body" idx="22"/>
          </p:nvPr>
        </p:nvSpPr>
        <p:spPr>
          <a:xfrm>
            <a:off x="723106" y="4621180"/>
            <a:ext cx="792000" cy="612000"/>
          </a:xfrm>
        </p:spPr>
        <p:txBody>
          <a:bodyPr/>
          <a:lstStyle/>
          <a:p>
            <a:r>
              <a:rPr lang="fr-FR"/>
              <a:t>06</a:t>
            </a:r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23"/>
          </p:nvPr>
        </p:nvSpPr>
        <p:spPr>
          <a:xfrm>
            <a:off x="1619250" y="4621181"/>
            <a:ext cx="9851389" cy="612000"/>
          </a:xfrm>
        </p:spPr>
        <p:txBody>
          <a:bodyPr/>
          <a:lstStyle/>
          <a:p>
            <a:r>
              <a:rPr lang="fr-FR"/>
              <a:t>Cours - L’orchestration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SOMMAIRE</a:t>
            </a:r>
          </a:p>
        </p:txBody>
      </p:sp>
      <p:sp>
        <p:nvSpPr>
          <p:cNvPr id="22" name="Espace réservé du texte 9"/>
          <p:cNvSpPr txBox="1">
            <a:spLocks/>
          </p:cNvSpPr>
          <p:nvPr/>
        </p:nvSpPr>
        <p:spPr>
          <a:xfrm>
            <a:off x="9175821" y="1308860"/>
            <a:ext cx="1890114" cy="60961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254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3"/>
              </a:buBlip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19138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9h40 </a:t>
            </a:r>
            <a:r>
              <a:rPr lang="fr-FR">
                <a:sym typeface="Wingdings" panose="05000000000000000000" pitchFamily="2" charset="2"/>
              </a:rPr>
              <a:t></a:t>
            </a:r>
            <a:r>
              <a:rPr lang="fr-FR"/>
              <a:t> 9h55</a:t>
            </a:r>
          </a:p>
        </p:txBody>
      </p:sp>
      <p:sp>
        <p:nvSpPr>
          <p:cNvPr id="23" name="Espace réservé du texte 9"/>
          <p:cNvSpPr txBox="1">
            <a:spLocks/>
          </p:cNvSpPr>
          <p:nvPr/>
        </p:nvSpPr>
        <p:spPr>
          <a:xfrm>
            <a:off x="9175821" y="1926101"/>
            <a:ext cx="1890114" cy="60961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254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3"/>
              </a:buBlip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19138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ym typeface="Wingdings" panose="05000000000000000000" pitchFamily="2" charset="2"/>
              </a:rPr>
              <a:t>9h55</a:t>
            </a:r>
            <a:r>
              <a:rPr lang="fr-FR"/>
              <a:t> 10h40</a:t>
            </a:r>
          </a:p>
        </p:txBody>
      </p:sp>
      <p:sp>
        <p:nvSpPr>
          <p:cNvPr id="24" name="Espace réservé du texte 9"/>
          <p:cNvSpPr txBox="1">
            <a:spLocks/>
          </p:cNvSpPr>
          <p:nvPr/>
        </p:nvSpPr>
        <p:spPr>
          <a:xfrm>
            <a:off x="9175821" y="2636170"/>
            <a:ext cx="1890114" cy="60961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254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3"/>
              </a:buBlip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19138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10h45 </a:t>
            </a:r>
            <a:r>
              <a:rPr lang="fr-FR">
                <a:sym typeface="Wingdings" panose="05000000000000000000" pitchFamily="2" charset="2"/>
              </a:rPr>
              <a:t></a:t>
            </a:r>
            <a:r>
              <a:rPr lang="fr-FR"/>
              <a:t> 12h40</a:t>
            </a:r>
          </a:p>
        </p:txBody>
      </p:sp>
      <p:sp>
        <p:nvSpPr>
          <p:cNvPr id="25" name="Espace réservé du texte 9"/>
          <p:cNvSpPr txBox="1">
            <a:spLocks/>
          </p:cNvSpPr>
          <p:nvPr/>
        </p:nvSpPr>
        <p:spPr>
          <a:xfrm>
            <a:off x="9175821" y="3321246"/>
            <a:ext cx="1890114" cy="60961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254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3"/>
              </a:buBlip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19138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14h25 </a:t>
            </a:r>
            <a:r>
              <a:rPr lang="fr-FR">
                <a:sym typeface="Wingdings" panose="05000000000000000000" pitchFamily="2" charset="2"/>
              </a:rPr>
              <a:t></a:t>
            </a:r>
            <a:r>
              <a:rPr lang="fr-FR"/>
              <a:t> 14h45</a:t>
            </a:r>
          </a:p>
        </p:txBody>
      </p:sp>
      <p:sp>
        <p:nvSpPr>
          <p:cNvPr id="27" name="Espace réservé du texte 9"/>
          <p:cNvSpPr txBox="1">
            <a:spLocks/>
          </p:cNvSpPr>
          <p:nvPr/>
        </p:nvSpPr>
        <p:spPr>
          <a:xfrm>
            <a:off x="9175821" y="4570717"/>
            <a:ext cx="1890114" cy="60961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254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3"/>
              </a:buBlip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19138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16h25 </a:t>
            </a:r>
            <a:r>
              <a:rPr lang="fr-FR">
                <a:sym typeface="Wingdings" panose="05000000000000000000" pitchFamily="2" charset="2"/>
              </a:rPr>
              <a:t></a:t>
            </a:r>
            <a:r>
              <a:rPr lang="fr-FR"/>
              <a:t> 17h10</a:t>
            </a:r>
          </a:p>
        </p:txBody>
      </p:sp>
      <p:sp>
        <p:nvSpPr>
          <p:cNvPr id="30" name="Espace réservé du texte 19"/>
          <p:cNvSpPr txBox="1">
            <a:spLocks/>
          </p:cNvSpPr>
          <p:nvPr/>
        </p:nvSpPr>
        <p:spPr>
          <a:xfrm>
            <a:off x="1619250" y="5278406"/>
            <a:ext cx="9851389" cy="612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254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3"/>
              </a:buBlip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19138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Conclusion &amp; Questions/Réponses</a:t>
            </a:r>
          </a:p>
        </p:txBody>
      </p:sp>
      <p:sp>
        <p:nvSpPr>
          <p:cNvPr id="31" name="Espace réservé du texte 9"/>
          <p:cNvSpPr txBox="1">
            <a:spLocks/>
          </p:cNvSpPr>
          <p:nvPr/>
        </p:nvSpPr>
        <p:spPr>
          <a:xfrm>
            <a:off x="9175821" y="5227942"/>
            <a:ext cx="1890114" cy="60961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254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3"/>
              </a:buBlip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19138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17h10 </a:t>
            </a:r>
            <a:r>
              <a:rPr lang="fr-FR">
                <a:sym typeface="Wingdings" panose="05000000000000000000" pitchFamily="2" charset="2"/>
              </a:rPr>
              <a:t></a:t>
            </a:r>
            <a:r>
              <a:rPr lang="fr-FR"/>
              <a:t> 17h25</a:t>
            </a:r>
          </a:p>
        </p:txBody>
      </p:sp>
      <p:sp>
        <p:nvSpPr>
          <p:cNvPr id="32" name="Espace réservé du texte 18"/>
          <p:cNvSpPr txBox="1">
            <a:spLocks/>
          </p:cNvSpPr>
          <p:nvPr/>
        </p:nvSpPr>
        <p:spPr>
          <a:xfrm>
            <a:off x="729908" y="5273250"/>
            <a:ext cx="792000" cy="61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4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07</a:t>
            </a:r>
          </a:p>
        </p:txBody>
      </p:sp>
      <p:sp>
        <p:nvSpPr>
          <p:cNvPr id="2" name="Espace réservé du texte 9">
            <a:extLst>
              <a:ext uri="{FF2B5EF4-FFF2-40B4-BE49-F238E27FC236}">
                <a16:creationId xmlns:a16="http://schemas.microsoft.com/office/drawing/2014/main" id="{7E8773BD-4DC9-BE2F-6A03-7E28C177AC24}"/>
              </a:ext>
            </a:extLst>
          </p:cNvPr>
          <p:cNvSpPr txBox="1">
            <a:spLocks/>
          </p:cNvSpPr>
          <p:nvPr/>
        </p:nvSpPr>
        <p:spPr>
          <a:xfrm>
            <a:off x="9175821" y="3959908"/>
            <a:ext cx="1890114" cy="60961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254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3"/>
              </a:buBlip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19138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14h50 </a:t>
            </a:r>
            <a:r>
              <a:rPr lang="fr-FR">
                <a:sym typeface="Wingdings" panose="05000000000000000000" pitchFamily="2" charset="2"/>
              </a:rPr>
              <a:t></a:t>
            </a:r>
            <a:r>
              <a:rPr lang="fr-FR"/>
              <a:t> 16h20</a:t>
            </a:r>
          </a:p>
        </p:txBody>
      </p:sp>
    </p:spTree>
    <p:extLst>
      <p:ext uri="{BB962C8B-B14F-4D97-AF65-F5344CB8AC3E}">
        <p14:creationId xmlns:p14="http://schemas.microsoft.com/office/powerpoint/2010/main" val="50089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9C3F67-7BD4-4B3E-9D20-86608C215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89A8B4F-C812-473F-AA9B-783CFD88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Docker commande</a:t>
            </a:r>
          </a:p>
        </p:txBody>
      </p:sp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F401B2D3-6B84-7753-BBF2-9A824DA3BCB6}"/>
              </a:ext>
            </a:extLst>
          </p:cNvPr>
          <p:cNvSpPr txBox="1">
            <a:spLocks/>
          </p:cNvSpPr>
          <p:nvPr/>
        </p:nvSpPr>
        <p:spPr>
          <a:xfrm>
            <a:off x="719136" y="1744980"/>
            <a:ext cx="7107341" cy="43891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46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Génération d’une image</a:t>
            </a:r>
          </a:p>
          <a:p>
            <a:pPr lvl="1"/>
            <a:r>
              <a:rPr lang="en-GB"/>
              <a:t>docker build [OPTIONS] PATH | URL | -</a:t>
            </a:r>
          </a:p>
          <a:p>
            <a:pPr lvl="2"/>
            <a:r>
              <a:rPr lang="en-GB"/>
              <a:t>--tag , -t -&gt; Nom et </a:t>
            </a:r>
            <a:r>
              <a:rPr lang="en-GB" err="1"/>
              <a:t>potentiellement</a:t>
            </a:r>
            <a:r>
              <a:rPr lang="en-GB"/>
              <a:t> tag au format </a:t>
            </a:r>
            <a:r>
              <a:rPr lang="en-GB" err="1"/>
              <a:t>nom:tag</a:t>
            </a:r>
            <a:endParaRPr lang="en-GB"/>
          </a:p>
          <a:p>
            <a:pPr lvl="1"/>
            <a:endParaRPr lang="fr-FR"/>
          </a:p>
          <a:p>
            <a:r>
              <a:rPr lang="fr-FR"/>
              <a:t>Exécuter un conteneur</a:t>
            </a:r>
          </a:p>
          <a:p>
            <a:pPr lvl="1"/>
            <a:r>
              <a:rPr lang="en-GB"/>
              <a:t>docker run [OPTIONS] IMAGE [COMMAND] [ARG...]</a:t>
            </a:r>
          </a:p>
          <a:p>
            <a:pPr lvl="2"/>
            <a:r>
              <a:rPr lang="en-GB"/>
              <a:t>--detach , -d -&gt; lance un </a:t>
            </a:r>
            <a:r>
              <a:rPr lang="en-GB" err="1"/>
              <a:t>conteneur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arrière</a:t>
            </a:r>
            <a:r>
              <a:rPr lang="en-GB"/>
              <a:t> plan</a:t>
            </a:r>
          </a:p>
          <a:p>
            <a:pPr lvl="2"/>
            <a:r>
              <a:rPr lang="en-GB"/>
              <a:t>--publish , -p -&gt; Lie un port du </a:t>
            </a:r>
            <a:r>
              <a:rPr lang="en-GB" err="1"/>
              <a:t>conteneur</a:t>
            </a:r>
            <a:r>
              <a:rPr lang="en-GB"/>
              <a:t> à un port de </a:t>
            </a:r>
            <a:r>
              <a:rPr lang="en-GB" err="1"/>
              <a:t>l’hôte</a:t>
            </a:r>
            <a:endParaRPr lang="fr-FR"/>
          </a:p>
          <a:p>
            <a:pPr lvl="1"/>
            <a:endParaRPr lang="fr-FR"/>
          </a:p>
          <a:p>
            <a:r>
              <a:rPr lang="fr-FR"/>
              <a:t>Lien documentation docker cli </a:t>
            </a:r>
          </a:p>
          <a:p>
            <a:pPr lvl="1"/>
            <a:r>
              <a:rPr lang="fr-FR"/>
              <a:t>https://docs.docker.com/engine/reference/commandline/cli/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40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35943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068B5C0-51C8-D211-C47E-CE7628BFC5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/>
              <a:t>Présentation du sujet : 5 minutes</a:t>
            </a:r>
          </a:p>
          <a:p>
            <a:pPr lvl="1"/>
            <a:r>
              <a:rPr lang="fr-FR"/>
              <a:t>Lien vers le sujet : </a:t>
            </a:r>
            <a:r>
              <a:rPr lang="fr-FR">
                <a:hlinkClick r:id="rId2"/>
              </a:rPr>
              <a:t>https://gitlab.com/enib1/lab</a:t>
            </a:r>
            <a:endParaRPr lang="fr-FR"/>
          </a:p>
          <a:p>
            <a:endParaRPr lang="fr-FR"/>
          </a:p>
          <a:p>
            <a:r>
              <a:rPr lang="fr-FR"/>
              <a:t>Réalisation : 40 minutes</a:t>
            </a:r>
          </a:p>
          <a:p>
            <a:endParaRPr lang="fr-FR"/>
          </a:p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5A75C58-1920-6C63-C835-B44D4343A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4AD75E0-F4FF-3823-7E8B-9CDA9ED6E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BE90A946-C960-3A00-4008-70283FEE7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Lab</a:t>
            </a:r>
            <a:r>
              <a:rPr lang="fr-FR"/>
              <a:t> : conteneurisation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41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50229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rgbClr val="8D1D82"/>
                </a:solidFill>
              </a:rPr>
              <a:t>06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L’orchestration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968F53C-10AE-4533-9D38-AF3CB67B89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/>
              <a:t>Cours ENIB : Cloud / Virtualisation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6BF8CE-87E8-4534-AD75-1842FA3062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42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041895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9CE0180-4729-4587-86F2-58BAAD5C3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/>
              <a:t>Docker permet de facilement gérer des conteneurs sur une machine. </a:t>
            </a:r>
          </a:p>
          <a:p>
            <a:r>
              <a:rPr lang="fr-FR"/>
              <a:t>Cependant, dans le cas d’une application de type </a:t>
            </a:r>
            <a:r>
              <a:rPr lang="fr-FR" err="1"/>
              <a:t>micro-service</a:t>
            </a:r>
            <a:r>
              <a:rPr lang="fr-FR"/>
              <a:t> par exemple, il faut pouvoir :</a:t>
            </a:r>
          </a:p>
          <a:p>
            <a:pPr lvl="1"/>
            <a:r>
              <a:rPr lang="fr-FR"/>
              <a:t>Déployer beaucoup de conteneurs</a:t>
            </a:r>
          </a:p>
          <a:p>
            <a:pPr lvl="1"/>
            <a:r>
              <a:rPr lang="fr-FR"/>
              <a:t>Être capable de les répartir sur plusieurs nœuds</a:t>
            </a:r>
          </a:p>
          <a:p>
            <a:pPr lvl="1"/>
            <a:r>
              <a:rPr lang="fr-FR"/>
              <a:t>Gérer leurs cycles de vies (mises à jour, </a:t>
            </a:r>
            <a:r>
              <a:rPr lang="fr-FR" err="1"/>
              <a:t>scale</a:t>
            </a:r>
            <a:r>
              <a:rPr lang="fr-FR"/>
              <a:t> up/down)</a:t>
            </a:r>
          </a:p>
          <a:p>
            <a:pPr lvl="1"/>
            <a:endParaRPr lang="fr-FR"/>
          </a:p>
          <a:p>
            <a:pPr marL="0" indent="0">
              <a:buNone/>
            </a:pP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9C3F67-7BD4-4B3E-9D20-86608C215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89A8B4F-C812-473F-AA9B-783CFD88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Limitations de la containerisation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D176600-D5C6-4E20-AAB7-AD47E7D3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50" y="4266889"/>
            <a:ext cx="3650676" cy="2462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43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3892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9CE0180-4729-4587-86F2-58BAAD5C3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6" y="1744980"/>
            <a:ext cx="10528967" cy="4389120"/>
          </a:xfrm>
        </p:spPr>
        <p:txBody>
          <a:bodyPr/>
          <a:lstStyle/>
          <a:p>
            <a:r>
              <a:rPr lang="fr-FR"/>
              <a:t>L'orchestration des conteneurs permet de</a:t>
            </a:r>
          </a:p>
          <a:p>
            <a:pPr lvl="1"/>
            <a:r>
              <a:rPr lang="fr-FR"/>
              <a:t>Automatiser le déploiement et l’allocation des ressources</a:t>
            </a:r>
          </a:p>
          <a:p>
            <a:pPr lvl="1"/>
            <a:r>
              <a:rPr lang="fr-FR"/>
              <a:t>Gérer la disponibilité et la mise à jour des conteneurs</a:t>
            </a:r>
          </a:p>
          <a:p>
            <a:pPr lvl="1"/>
            <a:r>
              <a:rPr lang="fr-FR"/>
              <a:t>La mise à l'échelle et l’équilibrage de la charge </a:t>
            </a:r>
          </a:p>
          <a:p>
            <a:pPr lvl="1"/>
            <a:r>
              <a:rPr lang="fr-FR"/>
              <a:t>La mise en réseau des conteneurs.</a:t>
            </a:r>
          </a:p>
          <a:p>
            <a:endParaRPr lang="fr-FR"/>
          </a:p>
          <a:p>
            <a:r>
              <a:rPr lang="fr-FR"/>
              <a:t>Principaux orchestrateurs</a:t>
            </a:r>
          </a:p>
          <a:p>
            <a:pPr lvl="1"/>
            <a:r>
              <a:rPr lang="fr-FR"/>
              <a:t>Docker </a:t>
            </a:r>
            <a:r>
              <a:rPr lang="fr-FR" err="1"/>
              <a:t>Swarm</a:t>
            </a:r>
            <a:endParaRPr lang="fr-FR"/>
          </a:p>
          <a:p>
            <a:pPr lvl="1"/>
            <a:r>
              <a:rPr lang="fr-FR"/>
              <a:t>Kubernetes</a:t>
            </a:r>
          </a:p>
          <a:p>
            <a:pPr lvl="1"/>
            <a:r>
              <a:rPr lang="fr-FR"/>
              <a:t>Red Hat </a:t>
            </a:r>
            <a:r>
              <a:rPr lang="fr-FR" err="1"/>
              <a:t>OpenShift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9C3F67-7BD4-4B3E-9D20-86608C215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89A8B4F-C812-473F-AA9B-783CFD88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L’orchestration de conteneurs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44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29465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9CE0180-4729-4587-86F2-58BAAD5C3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/>
              <a:t>Kubernetes</a:t>
            </a:r>
            <a:r>
              <a:rPr lang="fr-FR" dirty="0"/>
              <a:t> est un projet Open source créé par Google et inspiré de leur l’orchestrateur interne Borg.</a:t>
            </a:r>
          </a:p>
          <a:p>
            <a:pPr lvl="1"/>
            <a:r>
              <a:rPr lang="fr-FR" dirty="0"/>
              <a:t>Il est écrit en Go</a:t>
            </a:r>
          </a:p>
          <a:p>
            <a:pPr lvl="1"/>
            <a:r>
              <a:rPr lang="fr-FR" dirty="0"/>
              <a:t>Géré par la </a:t>
            </a:r>
            <a:r>
              <a:rPr lang="fr-FR" i="1" dirty="0"/>
              <a:t>Cloud Native </a:t>
            </a:r>
            <a:r>
              <a:rPr lang="fr-FR" i="1" dirty="0" err="1"/>
              <a:t>Computing</a:t>
            </a:r>
            <a:r>
              <a:rPr lang="fr-FR" i="1" dirty="0"/>
              <a:t> </a:t>
            </a:r>
            <a:r>
              <a:rPr lang="fr-FR" i="1" dirty="0" err="1"/>
              <a:t>Foundation</a:t>
            </a:r>
            <a:r>
              <a:rPr lang="fr-FR" dirty="0"/>
              <a:t> depuis 2015</a:t>
            </a:r>
          </a:p>
          <a:p>
            <a:r>
              <a:rPr lang="fr-FR" dirty="0" err="1"/>
              <a:t>Kubernetes</a:t>
            </a:r>
            <a:r>
              <a:rPr lang="fr-FR" dirty="0"/>
              <a:t> (k8s) permet de coordonner des applications conteneurisées au sein d’un cluster de machine. </a:t>
            </a:r>
          </a:p>
          <a:p>
            <a:r>
              <a:rPr lang="fr-FR" dirty="0"/>
              <a:t>En tant qu’utilisateur :</a:t>
            </a:r>
          </a:p>
          <a:p>
            <a:pPr lvl="1"/>
            <a:r>
              <a:rPr lang="fr-FR" dirty="0"/>
              <a:t>Je décris comment mes applications doivent s’exécuter et interagir entre-elles.</a:t>
            </a:r>
          </a:p>
          <a:p>
            <a:pPr lvl="1"/>
            <a:r>
              <a:rPr lang="fr-FR" dirty="0"/>
              <a:t>Je peux augmenter ou diminuer le nombre d’instance des différentes applications.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9C3F67-7BD4-4B3E-9D20-86608C215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Présentation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89A8B4F-C812-473F-AA9B-783CFD88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Kubernetes</a:t>
            </a:r>
            <a:endParaRPr lang="fr-FR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D176600-D5C6-4E20-AAB7-AD47E7D3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412" y="4718489"/>
            <a:ext cx="3055175" cy="2060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Google Shape;898;p19" descr="Image result for kubernetes logo" title="https://github.com/kubernetes/kubernetes/tree/master/logo">
            <a:extLst>
              <a:ext uri="{FF2B5EF4-FFF2-40B4-BE49-F238E27FC236}">
                <a16:creationId xmlns:a16="http://schemas.microsoft.com/office/drawing/2014/main" id="{89C35B2A-BC6F-4DB5-A165-D541D90B238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35067" y="326833"/>
            <a:ext cx="1297200" cy="12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01F8345-91F7-40BA-93C6-4628A9401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771930"/>
            <a:ext cx="17335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45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431791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121" y="2418205"/>
            <a:ext cx="480113" cy="44378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924481" y="2305623"/>
            <a:ext cx="9312812" cy="2710730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505243" y="2580312"/>
            <a:ext cx="9312812" cy="276892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C186-80C3-4C2E-9E5F-040AAF3A6B35}" type="slidenum">
              <a:rPr lang="en-US" smtClean="0"/>
              <a:t>46</a:t>
            </a:fld>
            <a:endParaRPr lang="en-US"/>
          </a:p>
        </p:txBody>
      </p:sp>
      <p:sp>
        <p:nvSpPr>
          <p:cNvPr id="50" name="Text Placeholder 4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Avant</a:t>
            </a:r>
            <a:endParaRPr lang="en-US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Illustration avec une application standard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43603" y="3418365"/>
            <a:ext cx="1562100" cy="600261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GUI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92255" y="3388002"/>
            <a:ext cx="1562100" cy="600261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WS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64185" y="3388002"/>
            <a:ext cx="1432472" cy="600261"/>
          </a:xfrm>
          <a:prstGeom prst="rect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Batch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4793" y="2796471"/>
            <a:ext cx="480113" cy="44378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0061489" y="3263892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200" b="1"/>
              <a:t>VM</a:t>
            </a:r>
            <a:endParaRPr lang="en-US" sz="1200" b="1"/>
          </a:p>
        </p:txBody>
      </p:sp>
      <p:sp>
        <p:nvSpPr>
          <p:cNvPr id="41" name="Rectangle 40"/>
          <p:cNvSpPr/>
          <p:nvPr/>
        </p:nvSpPr>
        <p:spPr>
          <a:xfrm>
            <a:off x="1840065" y="2988307"/>
            <a:ext cx="4602938" cy="1422633"/>
          </a:xfrm>
          <a:prstGeom prst="rect">
            <a:avLst/>
          </a:prstGeom>
          <a:noFill/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06585" y="4032324"/>
            <a:ext cx="167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b="1" i="1"/>
              <a:t>Web server</a:t>
            </a:r>
            <a:endParaRPr lang="en-US" b="1" i="1"/>
          </a:p>
        </p:txBody>
      </p:sp>
      <p:sp>
        <p:nvSpPr>
          <p:cNvPr id="48" name="Rectangle 47"/>
          <p:cNvSpPr/>
          <p:nvPr/>
        </p:nvSpPr>
        <p:spPr>
          <a:xfrm>
            <a:off x="6781173" y="2988308"/>
            <a:ext cx="2544506" cy="1432078"/>
          </a:xfrm>
          <a:prstGeom prst="rect">
            <a:avLst/>
          </a:prstGeom>
          <a:noFill/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471421" y="4027973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b="1" i="1" err="1">
                <a:solidFill>
                  <a:schemeClr val="tx1">
                    <a:lumMod val="50000"/>
                  </a:schemeClr>
                </a:solidFill>
              </a:rPr>
              <a:t>executable</a:t>
            </a:r>
            <a:endParaRPr lang="en-US" b="1" i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05703" y="4792185"/>
            <a:ext cx="4602938" cy="396197"/>
          </a:xfrm>
          <a:prstGeom prst="rect">
            <a:avLst/>
          </a:prstGeom>
          <a:noFill/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64649" y="4806147"/>
            <a:ext cx="15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b="1" i="1"/>
              <a:t>filesystem</a:t>
            </a:r>
            <a:endParaRPr lang="en-US" b="1" i="1"/>
          </a:p>
        </p:txBody>
      </p:sp>
      <p:cxnSp>
        <p:nvCxnSpPr>
          <p:cNvPr id="25" name="Elbow Connector 24"/>
          <p:cNvCxnSpPr>
            <a:stCxn id="11" idx="2"/>
            <a:endCxn id="23" idx="1"/>
          </p:cNvCxnSpPr>
          <p:nvPr/>
        </p:nvCxnSpPr>
        <p:spPr>
          <a:xfrm rot="16200000" flipH="1">
            <a:off x="2729349" y="4113930"/>
            <a:ext cx="971658" cy="781050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2" idx="2"/>
            <a:endCxn id="24" idx="0"/>
          </p:cNvCxnSpPr>
          <p:nvPr/>
        </p:nvCxnSpPr>
        <p:spPr>
          <a:xfrm rot="16200000" flipH="1">
            <a:off x="5304156" y="4157411"/>
            <a:ext cx="817884" cy="479587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3"/>
            <a:endCxn id="23" idx="3"/>
          </p:cNvCxnSpPr>
          <p:nvPr/>
        </p:nvCxnSpPr>
        <p:spPr>
          <a:xfrm flipH="1">
            <a:off x="8208641" y="3688133"/>
            <a:ext cx="688016" cy="1302151"/>
          </a:xfrm>
          <a:prstGeom prst="bentConnector3">
            <a:avLst>
              <a:gd name="adj1" fmla="val -33226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46816" y="1232673"/>
            <a:ext cx="2126898" cy="432123"/>
          </a:xfrm>
          <a:prstGeom prst="rect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Load balancer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766340" y="1236747"/>
            <a:ext cx="2126898" cy="432123"/>
          </a:xfrm>
          <a:prstGeom prst="rect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Ordonnanceur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1" name="Elbow Connector 30"/>
          <p:cNvCxnSpPr>
            <a:stCxn id="28" idx="2"/>
          </p:cNvCxnSpPr>
          <p:nvPr/>
        </p:nvCxnSpPr>
        <p:spPr>
          <a:xfrm rot="5400000">
            <a:off x="5242787" y="1838096"/>
            <a:ext cx="640779" cy="2941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8" idx="2"/>
            <a:endCxn id="38" idx="0"/>
          </p:cNvCxnSpPr>
          <p:nvPr/>
        </p:nvCxnSpPr>
        <p:spPr>
          <a:xfrm rot="16200000" flipH="1">
            <a:off x="5478199" y="1896862"/>
            <a:ext cx="915516" cy="4513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30" idx="2"/>
            <a:endCxn id="14" idx="0"/>
          </p:cNvCxnSpPr>
          <p:nvPr/>
        </p:nvCxnSpPr>
        <p:spPr>
          <a:xfrm rot="5400000">
            <a:off x="7645539" y="2203752"/>
            <a:ext cx="1719132" cy="6493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2497BD-DDE1-34A3-AF44-235CBC61A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27/05/2025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A611D-492D-EA4E-F7EC-6F37A002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 ENIB : Cloud / Virtualisation</a:t>
            </a:r>
          </a:p>
        </p:txBody>
      </p:sp>
    </p:spTree>
    <p:extLst>
      <p:ext uri="{BB962C8B-B14F-4D97-AF65-F5344CB8AC3E}">
        <p14:creationId xmlns:p14="http://schemas.microsoft.com/office/powerpoint/2010/main" val="1367666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4660064" y="3114543"/>
            <a:ext cx="2180493" cy="1497268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977501" y="3114543"/>
            <a:ext cx="2180493" cy="1589986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C186-80C3-4C2E-9E5F-040AAF3A6B35}" type="slidenum">
              <a:rPr lang="en-US" smtClean="0"/>
              <a:t>47</a:t>
            </a:fld>
            <a:endParaRPr lang="en-US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Illustration avec une application standard</a:t>
            </a: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51038" y="3311394"/>
            <a:ext cx="2180493" cy="14347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66584" y="3554163"/>
            <a:ext cx="1562100" cy="600261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GUI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83289" y="3305908"/>
            <a:ext cx="2180493" cy="13840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15236" y="3523800"/>
            <a:ext cx="1562100" cy="600261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WS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125591" y="3307331"/>
            <a:ext cx="2180493" cy="13971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87166" y="3523800"/>
            <a:ext cx="1432472" cy="600261"/>
          </a:xfrm>
          <a:prstGeom prst="rect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Batch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7" name="Elbow Connector 16"/>
          <p:cNvCxnSpPr>
            <a:stCxn id="38" idx="2"/>
            <a:endCxn id="11" idx="0"/>
          </p:cNvCxnSpPr>
          <p:nvPr/>
        </p:nvCxnSpPr>
        <p:spPr>
          <a:xfrm rot="5400000">
            <a:off x="3501624" y="1559500"/>
            <a:ext cx="1340673" cy="26486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38" idx="2"/>
            <a:endCxn id="12" idx="0"/>
          </p:cNvCxnSpPr>
          <p:nvPr/>
        </p:nvCxnSpPr>
        <p:spPr>
          <a:xfrm rot="5400000">
            <a:off x="4841131" y="2868645"/>
            <a:ext cx="1310310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2" name="Picture 2" descr="RÃ©sultat de recherche d'images pour &quot;docker&quot;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9422" y="4166031"/>
            <a:ext cx="650075" cy="58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Ã©sultat de recherche d'images pour &quot;docker&quot;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3289" y="4116949"/>
            <a:ext cx="650075" cy="58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Ã©sultat de recherche d'images pour &quot;docker&quot;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00720" y="4109836"/>
            <a:ext cx="650075" cy="58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 Placeholder 49"/>
          <p:cNvSpPr>
            <a:spLocks noGrp="1"/>
          </p:cNvSpPr>
          <p:nvPr>
            <p:ph type="body" idx="1"/>
          </p:nvPr>
        </p:nvSpPr>
        <p:spPr>
          <a:xfrm>
            <a:off x="719137" y="981120"/>
            <a:ext cx="10751504" cy="360000"/>
          </a:xfrm>
        </p:spPr>
        <p:txBody>
          <a:bodyPr/>
          <a:lstStyle/>
          <a:p>
            <a:r>
              <a:rPr lang="fr-FR"/>
              <a:t>Après</a:t>
            </a:r>
            <a:endParaRPr lang="en-US"/>
          </a:p>
        </p:txBody>
      </p:sp>
      <p:pic>
        <p:nvPicPr>
          <p:cNvPr id="52" name="Picture 14" descr="RÃ©sultat de recherche d'images pour &quot;kubernetes logo alpha&quot;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13435" y="1498359"/>
            <a:ext cx="922564" cy="47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/>
          <p:cNvSpPr/>
          <p:nvPr/>
        </p:nvSpPr>
        <p:spPr>
          <a:xfrm>
            <a:off x="1079137" y="1429194"/>
            <a:ext cx="9787929" cy="4908107"/>
          </a:xfrm>
          <a:prstGeom prst="rect">
            <a:avLst/>
          </a:prstGeom>
          <a:noFill/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41935" y="4760640"/>
            <a:ext cx="1132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/>
              <a:t>Deployment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018447" y="4740848"/>
            <a:ext cx="1132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/>
              <a:t>Deployment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750795" y="4754860"/>
            <a:ext cx="1254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/>
              <a:t>Job / Cronjob</a:t>
            </a:r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326105" y="5783247"/>
            <a:ext cx="2835501" cy="45879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14860" y="5861394"/>
            <a:ext cx="1592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err="1"/>
              <a:t>PersistentVolume</a:t>
            </a: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814860" y="5259858"/>
            <a:ext cx="1948546" cy="45879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14860" y="5300519"/>
            <a:ext cx="1972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/>
              <a:t>PersistentVolumeClaim</a:t>
            </a:r>
            <a:endParaRPr lang="en-US"/>
          </a:p>
        </p:txBody>
      </p:sp>
      <p:cxnSp>
        <p:nvCxnSpPr>
          <p:cNvPr id="34" name="Elbow Connector 33"/>
          <p:cNvCxnSpPr>
            <a:stCxn id="21" idx="1"/>
            <a:endCxn id="33" idx="1"/>
          </p:cNvCxnSpPr>
          <p:nvPr/>
        </p:nvCxnSpPr>
        <p:spPr>
          <a:xfrm rot="10800000" flipH="1" flipV="1">
            <a:off x="1751038" y="4028774"/>
            <a:ext cx="3063822" cy="1425634"/>
          </a:xfrm>
          <a:prstGeom prst="bentConnector3">
            <a:avLst>
              <a:gd name="adj1" fmla="val -7461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25" idx="3"/>
            <a:endCxn id="33" idx="3"/>
          </p:cNvCxnSpPr>
          <p:nvPr/>
        </p:nvCxnSpPr>
        <p:spPr>
          <a:xfrm flipH="1">
            <a:off x="6787323" y="4005930"/>
            <a:ext cx="2518761" cy="1448478"/>
          </a:xfrm>
          <a:prstGeom prst="bentConnector3">
            <a:avLst>
              <a:gd name="adj1" fmla="val -9076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2" idx="3"/>
            <a:endCxn id="33" idx="0"/>
          </p:cNvCxnSpPr>
          <p:nvPr/>
        </p:nvCxnSpPr>
        <p:spPr>
          <a:xfrm flipH="1">
            <a:off x="5801092" y="3823931"/>
            <a:ext cx="476244" cy="1476588"/>
          </a:xfrm>
          <a:prstGeom prst="bentConnector4">
            <a:avLst>
              <a:gd name="adj1" fmla="val -48001"/>
              <a:gd name="adj2" fmla="val 60163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432837" y="1781367"/>
            <a:ext cx="2126898" cy="432123"/>
          </a:xfrm>
          <a:prstGeom prst="rect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Ingress Controller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3" name="Shape 376"/>
          <p:cNvPicPr preferRelativeResize="0"/>
          <p:nvPr/>
        </p:nvPicPr>
        <p:blipFill rotWithShape="1">
          <a:blip r:embed="rId5">
            <a:alphaModFix/>
          </a:blip>
          <a:srcRect l="-4133" t="-1254" r="-6766" b="-2821"/>
          <a:stretch/>
        </p:blipFill>
        <p:spPr>
          <a:xfrm>
            <a:off x="3910695" y="1498359"/>
            <a:ext cx="681622" cy="622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3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8326" y="2802442"/>
            <a:ext cx="614630" cy="5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3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6004" y="3063060"/>
            <a:ext cx="614630" cy="5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3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7023" y="2826021"/>
            <a:ext cx="614630" cy="5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3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4701" y="3086639"/>
            <a:ext cx="614630" cy="5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3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46259" y="3027067"/>
            <a:ext cx="614903" cy="546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3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64810" y="2422002"/>
            <a:ext cx="614630" cy="5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3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64057" y="2429234"/>
            <a:ext cx="614630" cy="5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4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52837" y="4947470"/>
            <a:ext cx="453652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4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54701" y="5582188"/>
            <a:ext cx="437616" cy="42748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B7891-71C0-06D9-1EC0-5B3BFA4E3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27/05/2025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323FE-4A1A-26FE-8484-2C8C6400A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 ENIB : Cloud / Virtualisation</a:t>
            </a:r>
          </a:p>
        </p:txBody>
      </p:sp>
    </p:spTree>
    <p:extLst>
      <p:ext uri="{BB962C8B-B14F-4D97-AF65-F5344CB8AC3E}">
        <p14:creationId xmlns:p14="http://schemas.microsoft.com/office/powerpoint/2010/main" val="396591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9C3F67-7BD4-4B3E-9D20-86608C215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Démo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89A8B4F-C812-473F-AA9B-783CFD88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Kubernetes</a:t>
            </a:r>
            <a:endParaRPr lang="fr-FR"/>
          </a:p>
        </p:txBody>
      </p:sp>
      <p:pic>
        <p:nvPicPr>
          <p:cNvPr id="9" name="Google Shape;898;p19" descr="Image result for kubernetes logo" title="https://github.com/kubernetes/kubernetes/tree/master/logo">
            <a:extLst>
              <a:ext uri="{FF2B5EF4-FFF2-40B4-BE49-F238E27FC236}">
                <a16:creationId xmlns:a16="http://schemas.microsoft.com/office/drawing/2014/main" id="{89C35B2A-BC6F-4DB5-A165-D541D90B23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5067" y="326833"/>
            <a:ext cx="1297200" cy="12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633302-B4C7-1817-3775-782D50635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/>
              <a:t>Notions :</a:t>
            </a:r>
          </a:p>
          <a:p>
            <a:pPr lvl="1"/>
            <a:r>
              <a:rPr lang="fr-FR"/>
              <a:t>Nœud</a:t>
            </a:r>
          </a:p>
          <a:p>
            <a:pPr lvl="1"/>
            <a:r>
              <a:rPr lang="fr-FR"/>
              <a:t>Pod</a:t>
            </a:r>
          </a:p>
          <a:p>
            <a:pPr lvl="1"/>
            <a:r>
              <a:rPr lang="fr-FR" err="1"/>
              <a:t>Deployment</a:t>
            </a:r>
            <a:endParaRPr lang="fr-FR"/>
          </a:p>
          <a:p>
            <a:pPr lvl="1"/>
            <a:r>
              <a:rPr lang="fr-FR" err="1"/>
              <a:t>Replicas</a:t>
            </a:r>
            <a:endParaRPr lang="fr-FR"/>
          </a:p>
          <a:p>
            <a:pPr lvl="1"/>
            <a:r>
              <a:rPr lang="fr-FR"/>
              <a:t>Rolling update</a:t>
            </a:r>
          </a:p>
          <a:p>
            <a:pPr lvl="1"/>
            <a:r>
              <a:rPr lang="fr-FR"/>
              <a:t>Services</a:t>
            </a:r>
          </a:p>
          <a:p>
            <a:pPr lvl="1"/>
            <a:r>
              <a:rPr lang="fr-FR"/>
              <a:t>Déclaration par fichier / par commande</a:t>
            </a:r>
          </a:p>
          <a:p>
            <a:pPr lvl="1"/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4FCAFE38-A1C5-4B73-A0AB-474C0183382C}"/>
              </a:ext>
            </a:extLst>
          </p:cNvPr>
          <p:cNvSpPr txBox="1">
            <a:spLocks/>
          </p:cNvSpPr>
          <p:nvPr/>
        </p:nvSpPr>
        <p:spPr>
          <a:xfrm>
            <a:off x="719136" y="1744980"/>
            <a:ext cx="10528967" cy="43891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Blip>
                <a:blip r:embed="rId4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46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300000"/>
              </a:lnSpc>
              <a:buNone/>
            </a:pPr>
            <a:endParaRPr lang="fr-FR">
              <a:solidFill>
                <a:srgbClr val="C71736"/>
              </a:solidFill>
            </a:endParaRPr>
          </a:p>
          <a:p>
            <a:endParaRPr lang="fr-FR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48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12931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07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Conclusions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49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8404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01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Virtualisation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1CBC23-8D70-4C88-A770-98AE06365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/>
              <a:t>Cours ENIB : Cloud / Virtualisation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6BF8CE-87E8-4534-AD75-1842FA3062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5</a:t>
            </a:fld>
            <a:endParaRPr lang="fr-FR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3FD993-6D3A-D847-C310-144629C85BC3}"/>
              </a:ext>
            </a:extLst>
          </p:cNvPr>
          <p:cNvSpPr/>
          <p:nvPr/>
        </p:nvSpPr>
        <p:spPr>
          <a:xfrm>
            <a:off x="1348509" y="1644073"/>
            <a:ext cx="1856509" cy="2558472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2507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2418DDD-23AC-4CC0-88E6-F5746BBD38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0"/>
              <a:t>Aujourd’hui nous avons vu les notions de : </a:t>
            </a:r>
          </a:p>
          <a:p>
            <a:pPr marL="0" indent="0">
              <a:buNone/>
            </a:pPr>
            <a:endParaRPr lang="fr-FR" b="0"/>
          </a:p>
          <a:p>
            <a:r>
              <a:rPr lang="fr-FR"/>
              <a:t>Virtualisation</a:t>
            </a:r>
          </a:p>
          <a:p>
            <a:endParaRPr lang="fr-FR"/>
          </a:p>
          <a:p>
            <a:r>
              <a:rPr lang="fr-FR"/>
              <a:t>Le Cloud, ses principaux modèles et fournisseurs</a:t>
            </a:r>
          </a:p>
          <a:p>
            <a:endParaRPr lang="fr-FR"/>
          </a:p>
          <a:p>
            <a:r>
              <a:rPr lang="fr-FR"/>
              <a:t>L’infrastructure as code</a:t>
            </a:r>
          </a:p>
          <a:p>
            <a:endParaRPr lang="fr-FR"/>
          </a:p>
          <a:p>
            <a:r>
              <a:rPr lang="fr-FR"/>
              <a:t>Les containers</a:t>
            </a:r>
          </a:p>
          <a:p>
            <a:endParaRPr lang="fr-FR"/>
          </a:p>
          <a:p>
            <a:r>
              <a:rPr lang="fr-FR"/>
              <a:t>L’orchestration de containers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085F72D-7EB1-4B86-9F55-A672BD5746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EE374FB-5613-435A-9A24-726C5864D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E2F3F5-A865-4E1E-8C17-228437498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50</a:t>
            </a:fld>
            <a:endParaRPr lang="fr-FR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983B01F-0053-482C-BA3B-6C03BA51A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33A00F91-3122-4A02-A89B-A8F6254AA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Récapitulation</a:t>
            </a:r>
          </a:p>
        </p:txBody>
      </p:sp>
    </p:spTree>
    <p:extLst>
      <p:ext uri="{BB962C8B-B14F-4D97-AF65-F5344CB8AC3E}">
        <p14:creationId xmlns:p14="http://schemas.microsoft.com/office/powerpoint/2010/main" val="672366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5A75C58-1920-6C63-C835-B44D4343A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4AD75E0-F4FF-3823-7E8B-9CDA9ED6E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Conclusion et concepts clés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BE90A946-C960-3A00-4008-70283FEE7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Cloud et Automation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C04D5E6-1C0D-5685-6F41-EC4D1DD75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455404"/>
            <a:ext cx="3398786" cy="446840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1942CCA-25BD-7D3E-E959-3AB09EAEC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966" y="1725095"/>
            <a:ext cx="2748552" cy="3929020"/>
          </a:xfrm>
          <a:prstGeom prst="rect">
            <a:avLst/>
          </a:prstGeom>
        </p:spPr>
      </p:pic>
      <p:sp>
        <p:nvSpPr>
          <p:cNvPr id="9" name="AutoShape 2" descr="Terraform deployment workflo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4" descr="Terraform deployment workflow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0" name="Picture 6" descr="What is Terraform and how it wor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923" y="3208148"/>
            <a:ext cx="3219717" cy="181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51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081166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0541060-DE6D-09A9-6767-E6790ED8E4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Quiz :</a:t>
            </a:r>
          </a:p>
          <a:p>
            <a:pPr marL="0" indent="0">
              <a:buNone/>
            </a:pPr>
            <a:r>
              <a:rPr lang="fr-FR" sz="1400" dirty="0">
                <a:hlinkClick r:id="rId3"/>
              </a:rPr>
              <a:t>https://forms.office.com/e/1WhctVWcNE</a:t>
            </a:r>
            <a:r>
              <a:rPr lang="fr-FR" sz="1400" dirty="0"/>
              <a:t> </a:t>
            </a:r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Un retour à nous faire ? </a:t>
            </a:r>
          </a:p>
          <a:p>
            <a:pPr marL="0" indent="0">
              <a:buNone/>
            </a:pPr>
            <a:r>
              <a:rPr lang="fr-FR" sz="1400" dirty="0">
                <a:hlinkClick r:id="rId4"/>
              </a:rPr>
              <a:t>https://forms.office.com/e/PtjhCHfeQS</a:t>
            </a:r>
            <a:r>
              <a:rPr lang="fr-FR" sz="1400" dirty="0"/>
              <a:t>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269B3C5-3743-745C-61DB-DF39C692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52</a:t>
            </a:fld>
            <a:endParaRPr lang="fr-FR" noProof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CB2F990-6EBA-74B2-40D7-4F5AFBC8A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B55D236A-8317-54C0-AC1F-EC71461A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Qu’avez-vous retenu ?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F704DF41-FB0C-7223-A985-8D45786D795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0A8FAA18-3B17-F0F5-A71D-E72FDA075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Cours ENIB : Cloud / Virtualisation</a:t>
            </a:r>
            <a:endParaRPr lang="fr-FR" noProof="0"/>
          </a:p>
        </p:txBody>
      </p:sp>
      <p:pic>
        <p:nvPicPr>
          <p:cNvPr id="11" name="Image 10" descr="Une image contenant texte, capture d’écran, Police, carré&#10;&#10;Le contenu généré par l’IA peut être incorrect.">
            <a:extLst>
              <a:ext uri="{FF2B5EF4-FFF2-40B4-BE49-F238E27FC236}">
                <a16:creationId xmlns:a16="http://schemas.microsoft.com/office/drawing/2014/main" id="{44F3C1B9-11C3-9554-C323-5DCDD0D4A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921" y="3296932"/>
            <a:ext cx="2938769" cy="2938769"/>
          </a:xfrm>
          <a:prstGeom prst="rect">
            <a:avLst/>
          </a:prstGeom>
        </p:spPr>
      </p:pic>
      <p:pic>
        <p:nvPicPr>
          <p:cNvPr id="10" name="Image 9" descr="Une image contenant texte, capture d’écran, Police, carré&#10;&#10;Le contenu généré par l’IA peut être incorrect.">
            <a:extLst>
              <a:ext uri="{FF2B5EF4-FFF2-40B4-BE49-F238E27FC236}">
                <a16:creationId xmlns:a16="http://schemas.microsoft.com/office/drawing/2014/main" id="{8D519AA3-509A-9CCE-DFA2-AA2F6A90D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2921" y="256562"/>
            <a:ext cx="2938769" cy="293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805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C186-80C3-4C2E-9E5F-040AAF3A6B35}" type="slidenum">
              <a:rPr lang="en-US" smtClean="0"/>
              <a:t>53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Questions – Réponses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DCF03-3564-5E9F-5A57-988DB8CB1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23" y="4270999"/>
            <a:ext cx="466790" cy="462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A58E7F-D162-3467-E750-91E9BE616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23" y="4863650"/>
            <a:ext cx="466790" cy="4620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003C99-FEB8-5251-AA59-E1EB32920896}"/>
              </a:ext>
            </a:extLst>
          </p:cNvPr>
          <p:cNvSpPr txBox="1"/>
          <p:nvPr/>
        </p:nvSpPr>
        <p:spPr>
          <a:xfrm>
            <a:off x="1333562" y="4270999"/>
            <a:ext cx="550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</a:rPr>
              <a:t>Vincent Richard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vincent.richard@soprasteria.com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23378A-9190-7C6D-CFD6-F3D98CE18C26}"/>
              </a:ext>
            </a:extLst>
          </p:cNvPr>
          <p:cNvSpPr txBox="1"/>
          <p:nvPr/>
        </p:nvSpPr>
        <p:spPr>
          <a:xfrm>
            <a:off x="1333562" y="4902452"/>
            <a:ext cx="511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</a:rPr>
              <a:t>Salah </a:t>
            </a:r>
            <a:r>
              <a:rPr lang="en-US" b="1" dirty="0" err="1">
                <a:solidFill>
                  <a:schemeClr val="bg1"/>
                </a:solidFill>
              </a:rPr>
              <a:t>Bouaziz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salah.bouaziz@soprasteria.com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C63537-F7F9-5086-2801-62E0F49A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27/05/2025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0D439-4ECA-B48A-119F-C6A174B99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 ENIB : Cloud / Virtualisation</a:t>
            </a:r>
          </a:p>
        </p:txBody>
      </p:sp>
    </p:spTree>
    <p:extLst>
      <p:ext uri="{BB962C8B-B14F-4D97-AF65-F5344CB8AC3E}">
        <p14:creationId xmlns:p14="http://schemas.microsoft.com/office/powerpoint/2010/main" val="3670878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/>
              <a:t>Virtualisation : Simuler des machines  au sein d’un serveur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Hyperviseur : logiciel directement relié au matériel permettant de fragmenter un système unique en plusieurs environnements sécurisés distincts</a:t>
            </a:r>
          </a:p>
          <a:p>
            <a:r>
              <a:rPr lang="fr-FR"/>
              <a:t>Machine Virtuelle ou Virtual Machine ou VM : environnement géré par un hyperviseur </a:t>
            </a:r>
          </a:p>
          <a:p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/>
              <a:t>Cours ENIB : Cloud / Virtualisation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Principe de fonctionnement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La virtualisation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3B69E08-F079-9747-ED91-CCA273F34E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9" r="2574" b="16314"/>
          <a:stretch/>
        </p:blipFill>
        <p:spPr>
          <a:xfrm>
            <a:off x="1645167" y="2392754"/>
            <a:ext cx="8372104" cy="2072492"/>
          </a:xfrm>
          <a:prstGeom prst="rect">
            <a:avLst/>
          </a:prstGeom>
        </p:spPr>
      </p:pic>
      <p:sp>
        <p:nvSpPr>
          <p:cNvPr id="7" name="Accolade ouvrante 6">
            <a:extLst>
              <a:ext uri="{FF2B5EF4-FFF2-40B4-BE49-F238E27FC236}">
                <a16:creationId xmlns:a16="http://schemas.microsoft.com/office/drawing/2014/main" id="{35A14C68-0DED-791C-9193-AB02F7345CDE}"/>
              </a:ext>
            </a:extLst>
          </p:cNvPr>
          <p:cNvSpPr/>
          <p:nvPr/>
        </p:nvSpPr>
        <p:spPr>
          <a:xfrm rot="5400000">
            <a:off x="9632984" y="2148727"/>
            <a:ext cx="169200" cy="500458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4BB7AAB-7AF5-7D31-A744-8C2DE08C25EF}"/>
              </a:ext>
            </a:extLst>
          </p:cNvPr>
          <p:cNvSpPr txBox="1"/>
          <p:nvPr/>
        </p:nvSpPr>
        <p:spPr>
          <a:xfrm>
            <a:off x="9467355" y="2021920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>
                <a:solidFill>
                  <a:srgbClr val="FF0000"/>
                </a:solidFill>
              </a:rPr>
              <a:t>VM</a:t>
            </a: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4453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fr-FR">
                <a:solidFill>
                  <a:schemeClr val="dk1"/>
                </a:solidFill>
              </a:rPr>
              <a:t>Une meilleure agilité</a:t>
            </a:r>
          </a:p>
          <a:p>
            <a:pPr lvl="1">
              <a:buClr>
                <a:schemeClr val="accent1"/>
              </a:buClr>
            </a:pPr>
            <a:r>
              <a:rPr lang="fr-FR">
                <a:solidFill>
                  <a:schemeClr val="dk1"/>
                </a:solidFill>
              </a:rPr>
              <a:t>Allocation automatique des </a:t>
            </a:r>
            <a:r>
              <a:rPr lang="fr-FR" err="1">
                <a:solidFill>
                  <a:schemeClr val="dk1"/>
                </a:solidFill>
              </a:rPr>
              <a:t>VMs</a:t>
            </a:r>
            <a:endParaRPr lang="fr-FR">
              <a:solidFill>
                <a:schemeClr val="dk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fr-FR">
                <a:solidFill>
                  <a:schemeClr val="dk1"/>
                </a:solidFill>
              </a:rPr>
              <a:t>Modification dynamique des ressources</a:t>
            </a:r>
          </a:p>
          <a:p>
            <a:pPr lvl="1">
              <a:buClr>
                <a:schemeClr val="accent1"/>
              </a:buClr>
            </a:pPr>
            <a:r>
              <a:rPr lang="fr-FR">
                <a:solidFill>
                  <a:schemeClr val="dk1"/>
                </a:solidFill>
              </a:rPr>
              <a:t>Images Windows, Linux, Mac…</a:t>
            </a:r>
          </a:p>
          <a:p>
            <a:pPr marL="355600" lvl="1" indent="0">
              <a:buClr>
                <a:schemeClr val="accent1"/>
              </a:buClr>
              <a:buNone/>
            </a:pPr>
            <a:endParaRPr lang="fr-FR">
              <a:solidFill>
                <a:schemeClr val="dk1"/>
              </a:solidFill>
            </a:endParaRPr>
          </a:p>
          <a:p>
            <a:pPr>
              <a:buClr>
                <a:schemeClr val="accent1"/>
              </a:buClr>
            </a:pPr>
            <a:r>
              <a:rPr lang="fr-FR">
                <a:solidFill>
                  <a:schemeClr val="dk1"/>
                </a:solidFill>
              </a:rPr>
              <a:t>Amélioration de la sécurité</a:t>
            </a:r>
          </a:p>
          <a:p>
            <a:pPr lvl="1">
              <a:buClr>
                <a:schemeClr val="accent1"/>
              </a:buClr>
            </a:pPr>
            <a:r>
              <a:rPr lang="fr-FR">
                <a:solidFill>
                  <a:schemeClr val="dk1"/>
                </a:solidFill>
              </a:rPr>
              <a:t>Cloisonnement des applications</a:t>
            </a:r>
          </a:p>
          <a:p>
            <a:pPr marL="355600" lvl="1" indent="0">
              <a:buClr>
                <a:schemeClr val="accent1"/>
              </a:buClr>
              <a:buNone/>
            </a:pPr>
            <a:endParaRPr lang="fr-FR">
              <a:solidFill>
                <a:schemeClr val="dk1"/>
              </a:solidFill>
            </a:endParaRPr>
          </a:p>
          <a:p>
            <a:pPr>
              <a:buClr>
                <a:schemeClr val="accent1"/>
              </a:buClr>
            </a:pPr>
            <a:r>
              <a:rPr lang="fr-FR">
                <a:solidFill>
                  <a:schemeClr val="dk1"/>
                </a:solidFill>
              </a:rPr>
              <a:t>Simplification des sauvegardes</a:t>
            </a:r>
          </a:p>
          <a:p>
            <a:pPr>
              <a:buClr>
                <a:schemeClr val="accent1"/>
              </a:buClr>
            </a:pPr>
            <a:endParaRPr lang="fr-FR">
              <a:solidFill>
                <a:schemeClr val="dk1"/>
              </a:solidFill>
            </a:endParaRPr>
          </a:p>
          <a:p>
            <a:pPr>
              <a:buClr>
                <a:schemeClr val="accent1"/>
              </a:buClr>
            </a:pPr>
            <a:r>
              <a:rPr lang="fr-FR">
                <a:solidFill>
                  <a:schemeClr val="dk1"/>
                </a:solidFill>
              </a:rPr>
              <a:t>Permet d’envisager du « self-service »</a:t>
            </a:r>
          </a:p>
          <a:p>
            <a:pPr lvl="1">
              <a:buClr>
                <a:schemeClr val="accent1"/>
              </a:buClr>
            </a:pPr>
            <a:r>
              <a:rPr lang="fr-FR">
                <a:solidFill>
                  <a:schemeClr val="dk1"/>
                </a:solidFill>
              </a:rPr>
              <a:t>Les usagers instancient eux-mêmes leurs VM</a:t>
            </a:r>
          </a:p>
          <a:p>
            <a:pPr>
              <a:buClr>
                <a:schemeClr val="accent1"/>
              </a:buClr>
            </a:pPr>
            <a:endParaRPr lang="fr-FR">
              <a:solidFill>
                <a:schemeClr val="dk1"/>
              </a:solidFill>
            </a:endParaRPr>
          </a:p>
          <a:p>
            <a:pPr lvl="1">
              <a:buClr>
                <a:schemeClr val="accent1"/>
              </a:buClr>
            </a:pPr>
            <a:endParaRPr lang="fr-FR">
              <a:solidFill>
                <a:schemeClr val="dk1"/>
              </a:solidFill>
            </a:endParaRPr>
          </a:p>
          <a:p>
            <a:pPr>
              <a:buClr>
                <a:schemeClr val="accent1"/>
              </a:buClr>
            </a:pPr>
            <a:endParaRPr lang="fr-FR">
              <a:solidFill>
                <a:schemeClr val="dk1"/>
              </a:solidFill>
            </a:endParaRPr>
          </a:p>
          <a:p>
            <a:pPr>
              <a:buClr>
                <a:schemeClr val="accent1"/>
              </a:buClr>
            </a:pPr>
            <a:endParaRPr lang="fr-FR">
              <a:solidFill>
                <a:schemeClr val="dk1"/>
              </a:solidFill>
            </a:endParaRPr>
          </a:p>
          <a:p>
            <a:pPr>
              <a:buClr>
                <a:schemeClr val="accent1"/>
              </a:buClr>
            </a:pPr>
            <a:endParaRPr lang="fr-FR" b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/>
              <a:t>Cours ENIB : Cloud / Virtualisation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7</a:t>
            </a:fld>
            <a:endParaRPr lang="fr-FR" noProof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B5BC44F-2BFB-66B5-BE0A-75C69A04EA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fr-FR">
                <a:solidFill>
                  <a:schemeClr val="dk1"/>
                </a:solidFill>
              </a:rPr>
              <a:t>Réduction des coûts</a:t>
            </a:r>
          </a:p>
          <a:p>
            <a:pPr lvl="1">
              <a:buClr>
                <a:schemeClr val="accent1"/>
              </a:buClr>
            </a:pPr>
            <a:r>
              <a:rPr lang="fr-FR">
                <a:solidFill>
                  <a:schemeClr val="dk1"/>
                </a:solidFill>
              </a:rPr>
              <a:t>Utilisation optimale des ressources physiques</a:t>
            </a:r>
          </a:p>
          <a:p>
            <a:pPr lvl="1">
              <a:buClr>
                <a:schemeClr val="accent1"/>
              </a:buClr>
            </a:pPr>
            <a:r>
              <a:rPr lang="fr-FR">
                <a:solidFill>
                  <a:schemeClr val="dk1"/>
                </a:solidFill>
              </a:rPr>
              <a:t>Baisse du nombre de serveurs physiques</a:t>
            </a:r>
          </a:p>
          <a:p>
            <a:endParaRPr lang="fr-FR"/>
          </a:p>
          <a:p>
            <a:pPr>
              <a:buClr>
                <a:schemeClr val="accent1"/>
              </a:buClr>
            </a:pPr>
            <a:r>
              <a:rPr lang="fr-FR">
                <a:solidFill>
                  <a:schemeClr val="dk1"/>
                </a:solidFill>
              </a:rPr>
              <a:t>Amélioration de la disponibilité</a:t>
            </a:r>
          </a:p>
          <a:p>
            <a:pPr lvl="1">
              <a:buClr>
                <a:schemeClr val="accent1"/>
              </a:buClr>
            </a:pPr>
            <a:r>
              <a:rPr lang="fr-FR">
                <a:solidFill>
                  <a:schemeClr val="dk1"/>
                </a:solidFill>
              </a:rPr>
              <a:t>Transfert des </a:t>
            </a:r>
            <a:r>
              <a:rPr lang="fr-FR" err="1">
                <a:solidFill>
                  <a:schemeClr val="dk1"/>
                </a:solidFill>
              </a:rPr>
              <a:t>VMs</a:t>
            </a:r>
            <a:r>
              <a:rPr lang="fr-FR">
                <a:solidFill>
                  <a:schemeClr val="dk1"/>
                </a:solidFill>
              </a:rPr>
              <a:t> d’un serveur à un autre sans coupure d’activité</a:t>
            </a:r>
          </a:p>
          <a:p>
            <a:pPr lvl="1">
              <a:buClr>
                <a:schemeClr val="accent1"/>
              </a:buClr>
            </a:pPr>
            <a:endParaRPr lang="fr-FR">
              <a:solidFill>
                <a:schemeClr val="dk1"/>
              </a:solidFill>
            </a:endParaRPr>
          </a:p>
          <a:p>
            <a:pPr>
              <a:buClr>
                <a:schemeClr val="accent1"/>
              </a:buClr>
            </a:pPr>
            <a:r>
              <a:rPr lang="fr-FR">
                <a:solidFill>
                  <a:schemeClr val="dk1"/>
                </a:solidFill>
              </a:rPr>
              <a:t>Industrialisation des déploiements</a:t>
            </a:r>
          </a:p>
          <a:p>
            <a:pPr lvl="1">
              <a:buClr>
                <a:schemeClr val="accent1"/>
              </a:buClr>
            </a:pPr>
            <a:r>
              <a:rPr lang="fr-FR">
                <a:solidFill>
                  <a:schemeClr val="dk1"/>
                </a:solidFill>
              </a:rPr>
              <a:t>Images de référence</a:t>
            </a:r>
          </a:p>
          <a:p>
            <a:pPr>
              <a:buClr>
                <a:schemeClr val="accent1"/>
              </a:buClr>
            </a:pPr>
            <a:endParaRPr lang="fr-FR">
              <a:solidFill>
                <a:schemeClr val="dk1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Avantages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La virtualisation</a:t>
            </a:r>
          </a:p>
        </p:txBody>
      </p:sp>
    </p:spTree>
    <p:extLst>
      <p:ext uri="{BB962C8B-B14F-4D97-AF65-F5344CB8AC3E}">
        <p14:creationId xmlns:p14="http://schemas.microsoft.com/office/powerpoint/2010/main" val="2614494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>
              <a:buClr>
                <a:schemeClr val="accent1"/>
              </a:buClr>
            </a:pPr>
            <a:r>
              <a:rPr lang="fr-FR"/>
              <a:t>Multiplication des serveurs </a:t>
            </a:r>
          </a:p>
          <a:p>
            <a:pPr lvl="1">
              <a:buClr>
                <a:schemeClr val="accent1"/>
              </a:buClr>
            </a:pPr>
            <a:r>
              <a:rPr lang="fr-FR"/>
              <a:t>Un seul serveur peut fonctionner comme si vous en aviez deux, ou bien plus.</a:t>
            </a:r>
          </a:p>
          <a:p>
            <a:pPr lvl="1">
              <a:buClr>
                <a:schemeClr val="accent1"/>
              </a:buClr>
            </a:pPr>
            <a:endParaRPr lang="fr-FR"/>
          </a:p>
          <a:p>
            <a:pPr>
              <a:buClr>
                <a:schemeClr val="accent1"/>
              </a:buClr>
            </a:pPr>
            <a:r>
              <a:rPr lang="fr-FR"/>
              <a:t>Virtualisation des applications</a:t>
            </a:r>
          </a:p>
          <a:p>
            <a:pPr lvl="1">
              <a:buClr>
                <a:schemeClr val="accent1"/>
              </a:buClr>
            </a:pPr>
            <a:r>
              <a:rPr lang="fr-FR"/>
              <a:t>Hébergement d’application voire de poste de travail (serveur VDI) sur des serveurs distants</a:t>
            </a:r>
          </a:p>
          <a:p>
            <a:pPr lvl="1">
              <a:buClr>
                <a:schemeClr val="accent1"/>
              </a:buClr>
            </a:pPr>
            <a:endParaRPr lang="fr-FR"/>
          </a:p>
          <a:p>
            <a:pPr>
              <a:buClr>
                <a:schemeClr val="accent1"/>
              </a:buClr>
            </a:pPr>
            <a:r>
              <a:rPr lang="fr-FR"/>
              <a:t>Sécurisation</a:t>
            </a:r>
          </a:p>
          <a:p>
            <a:pPr lvl="1">
              <a:buClr>
                <a:schemeClr val="accent1"/>
              </a:buClr>
            </a:pPr>
            <a:r>
              <a:rPr lang="fr-FR"/>
              <a:t>VLAN : Création de réseaux isolés, cloisonnés, mais fonctionnant sur une infrastructure mutualisée.</a:t>
            </a:r>
          </a:p>
          <a:p>
            <a:pPr lvl="1">
              <a:buClr>
                <a:schemeClr val="accent1"/>
              </a:buClr>
            </a:pPr>
            <a:r>
              <a:rPr lang="fr-FR"/>
              <a:t>Environnement jetable : Tester</a:t>
            </a:r>
          </a:p>
          <a:p>
            <a:pPr lvl="1">
              <a:buClr>
                <a:schemeClr val="accent1"/>
              </a:buClr>
            </a:pPr>
            <a:endParaRPr lang="fr-FR"/>
          </a:p>
          <a:p>
            <a:pPr>
              <a:buClr>
                <a:schemeClr val="accent1"/>
              </a:buClr>
            </a:pPr>
            <a:r>
              <a:rPr lang="fr-FR"/>
              <a:t>Abstraction des ressources physiques</a:t>
            </a:r>
          </a:p>
          <a:p>
            <a:pPr lvl="1">
              <a:buClr>
                <a:schemeClr val="accent1"/>
              </a:buClr>
            </a:pPr>
            <a:r>
              <a:rPr lang="fr-FR"/>
              <a:t>Regroupement de l’ensemble des périphériques de stockage physiques en un seul périphérique simulé</a:t>
            </a:r>
          </a:p>
          <a:p>
            <a:pPr lvl="1">
              <a:buClr>
                <a:schemeClr val="accent1"/>
              </a:buClr>
            </a:pPr>
            <a:endParaRPr lang="fr-FR" b="0"/>
          </a:p>
          <a:p>
            <a:pPr algn="l">
              <a:buClr>
                <a:schemeClr val="accent1"/>
              </a:buClr>
            </a:pPr>
            <a:endParaRPr lang="fr-FR" b="0"/>
          </a:p>
          <a:p>
            <a:pPr algn="l">
              <a:buClr>
                <a:schemeClr val="accent1"/>
              </a:buClr>
            </a:pPr>
            <a:endParaRPr lang="fr-FR" b="0"/>
          </a:p>
          <a:p>
            <a:pPr algn="l">
              <a:buClr>
                <a:schemeClr val="accent1"/>
              </a:buClr>
            </a:pPr>
            <a:endParaRPr lang="fr-FR" b="0"/>
          </a:p>
          <a:p>
            <a:pPr marL="0" indent="0" algn="l">
              <a:buClr>
                <a:schemeClr val="accent1"/>
              </a:buClr>
              <a:buNone/>
            </a:pPr>
            <a:endParaRPr lang="fr-FR" b="0"/>
          </a:p>
          <a:p>
            <a:pPr marL="355600" lvl="1" indent="0">
              <a:buClr>
                <a:schemeClr val="accent1"/>
              </a:buClr>
              <a:buNone/>
            </a:pPr>
            <a:endParaRPr lang="fr-FR" b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dirty="0"/>
              <a:t>Cours ENIB : Cloud / Virtualisation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731012" y="981120"/>
            <a:ext cx="10751504" cy="360000"/>
          </a:xfrm>
        </p:spPr>
        <p:txBody>
          <a:bodyPr/>
          <a:lstStyle/>
          <a:p>
            <a:r>
              <a:rPr lang="fr-FR"/>
              <a:t>Les usages de la virtualisation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La virtualisation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  <a:endParaRPr lang="fr-FR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5233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rgbClr val="8D1D82"/>
                </a:solidFill>
              </a:rPr>
              <a:t>02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Le Cloud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968F53C-10AE-4533-9D38-AF3CB67B89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/>
              <a:t>Cours ENIB : Cloud / Virtualisation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6BF8CE-87E8-4534-AD75-1842FA3062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11065827"/>
      </p:ext>
    </p:extLst>
  </p:cSld>
  <p:clrMapOvr>
    <a:masterClrMapping/>
  </p:clrMapOvr>
</p:sld>
</file>

<file path=ppt/theme/theme1.xml><?xml version="1.0" encoding="utf-8"?>
<a:theme xmlns:a="http://schemas.openxmlformats.org/drawingml/2006/main" name="Sopra Steria Group">
  <a:themeElements>
    <a:clrScheme name="Personnalisé 96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CF022B"/>
      </a:accent1>
      <a:accent2>
        <a:srgbClr val="F07D00"/>
      </a:accent2>
      <a:accent3>
        <a:srgbClr val="8C1D82"/>
      </a:accent3>
      <a:accent4>
        <a:srgbClr val="007AC2"/>
      </a:accent4>
      <a:accent5>
        <a:srgbClr val="00A188"/>
      </a:accent5>
      <a:accent6>
        <a:srgbClr val="4A4A4A"/>
      </a:accent6>
      <a:hlink>
        <a:srgbClr val="1A0DAB"/>
      </a:hlink>
      <a:folHlink>
        <a:srgbClr val="660099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11019_SOPRASTERIA_ModèlePowerPoint_FR_16-9--2-" id="{C08D7CBC-27C0-4E77-933E-550675E5F96F}" vid="{77662BC1-0B06-46D9-B7DD-22435AD93DA8}"/>
    </a:ext>
  </a:extLst>
</a:theme>
</file>

<file path=ppt/theme/theme2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 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E18906C380D4FA6FF00615001C469" ma:contentTypeVersion="12" ma:contentTypeDescription="Create a new document." ma:contentTypeScope="" ma:versionID="ebe58b885c4e27f80f0b5cb9db970f4e">
  <xsd:schema xmlns:xsd="http://www.w3.org/2001/XMLSchema" xmlns:xs="http://www.w3.org/2001/XMLSchema" xmlns:p="http://schemas.microsoft.com/office/2006/metadata/properties" xmlns:ns2="fcc010d3-5bec-4cc7-b9bc-3440130b82f6" xmlns:ns3="2991fb76-ba03-471e-ae87-74063e26dd85" targetNamespace="http://schemas.microsoft.com/office/2006/metadata/properties" ma:root="true" ma:fieldsID="4f371c1c9c6ff3b6e0e02ba6f24bdfbf" ns2:_="" ns3:_="">
    <xsd:import namespace="fcc010d3-5bec-4cc7-b9bc-3440130b82f6"/>
    <xsd:import namespace="2991fb76-ba03-471e-ae87-74063e26dd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c010d3-5bec-4cc7-b9bc-3440130b82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000e2059-5ee7-47e9-8d7c-e5c5b9f97e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91fb76-ba03-471e-ae87-74063e26dd8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73eeebc3-c5d2-427c-a842-1ce351e45ca1}" ma:internalName="TaxCatchAll" ma:showField="CatchAllData" ma:web="2991fb76-ba03-471e-ae87-74063e26dd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cc010d3-5bec-4cc7-b9bc-3440130b82f6">
      <Terms xmlns="http://schemas.microsoft.com/office/infopath/2007/PartnerControls"/>
    </lcf76f155ced4ddcb4097134ff3c332f>
    <TaxCatchAll xmlns="2991fb76-ba03-471e-ae87-74063e26dd85" xsi:nil="true"/>
  </documentManagement>
</p:properties>
</file>

<file path=customXml/itemProps1.xml><?xml version="1.0" encoding="utf-8"?>
<ds:datastoreItem xmlns:ds="http://schemas.openxmlformats.org/officeDocument/2006/customXml" ds:itemID="{872BA675-A16A-4084-BCEF-3D37880C59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F95DFE-8AC2-4AE0-92C5-56F6333BD1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c010d3-5bec-4cc7-b9bc-3440130b82f6"/>
    <ds:schemaRef ds:uri="2991fb76-ba03-471e-ae87-74063e26dd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23CDE10-8C2E-4455-8DFD-39DE870FAAA8}">
  <ds:schemaRefs>
    <ds:schemaRef ds:uri="3178473c-58e6-4bd5-a91f-c4ae20399444"/>
    <ds:schemaRef ds:uri="41f22422-85ec-4a38-a88d-c6b097469e2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9d1bae55-0625-45fe-bf06-62cf907fe9fe"/>
    <ds:schemaRef ds:uri="6a90f556-0393-4643-9d83-98c94ce6404a"/>
    <ds:schemaRef ds:uri="fcc010d3-5bec-4cc7-b9bc-3440130b82f6"/>
    <ds:schemaRef ds:uri="2991fb76-ba03-471e-ae87-74063e26dd85"/>
  </ds:schemaRefs>
</ds:datastoreItem>
</file>

<file path=docMetadata/LabelInfo.xml><?xml version="1.0" encoding="utf-8"?>
<clbl:labelList xmlns:clbl="http://schemas.microsoft.com/office/2020/mipLabelMetadata">
  <clbl:label id="{7bd1f144-26ac-4410-8fdb-05c7de218e82}" enabled="1" method="Standard" siteId="{8b87af7d-8647-4dc7-8df4-5f69a2011bb5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Cours ECAM</Template>
  <TotalTime>272</TotalTime>
  <Words>4908</Words>
  <Application>Microsoft Office PowerPoint</Application>
  <PresentationFormat>Widescreen</PresentationFormat>
  <Paragraphs>971</Paragraphs>
  <Slides>53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-apple-system</vt:lpstr>
      <vt:lpstr>Arial</vt:lpstr>
      <vt:lpstr>Calibri</vt:lpstr>
      <vt:lpstr>Open Sans</vt:lpstr>
      <vt:lpstr>Open Sans SemiBold</vt:lpstr>
      <vt:lpstr>RedHatText</vt:lpstr>
      <vt:lpstr>Rubik</vt:lpstr>
      <vt:lpstr>Source Sans Pro</vt:lpstr>
      <vt:lpstr>Tahoma</vt:lpstr>
      <vt:lpstr>Wingdings</vt:lpstr>
      <vt:lpstr>Sopra Steria Group</vt:lpstr>
      <vt:lpstr>Cours ENIB Cloud</vt:lpstr>
      <vt:lpstr>Formateurs</vt:lpstr>
      <vt:lpstr>Objectifs de la journée</vt:lpstr>
      <vt:lpstr>SOMMAIRE</vt:lpstr>
      <vt:lpstr>01</vt:lpstr>
      <vt:lpstr>La virtualisation</vt:lpstr>
      <vt:lpstr>La virtualisation</vt:lpstr>
      <vt:lpstr>La virtualisation</vt:lpstr>
      <vt:lpstr>02</vt:lpstr>
      <vt:lpstr>Histoire du Cloud</vt:lpstr>
      <vt:lpstr>Qu’est-ce que le Cloud ?</vt:lpstr>
      <vt:lpstr>Caractéristiques du cloud</vt:lpstr>
      <vt:lpstr>Niveaux de services du cloud</vt:lpstr>
      <vt:lpstr>Niveaux de services du cloud</vt:lpstr>
      <vt:lpstr>Niveaux de services du cloud</vt:lpstr>
      <vt:lpstr>Niveaux de services du cloud</vt:lpstr>
      <vt:lpstr>Niveaux de services du cloud</vt:lpstr>
      <vt:lpstr>Modèles de déploiement</vt:lpstr>
      <vt:lpstr>Modèles de déploiement</vt:lpstr>
      <vt:lpstr>Modèles de déploiement</vt:lpstr>
      <vt:lpstr>Avantages du cloud</vt:lpstr>
      <vt:lpstr>L’adoption du cloud</vt:lpstr>
      <vt:lpstr>03</vt:lpstr>
      <vt:lpstr>Les services proposés par AWS</vt:lpstr>
      <vt:lpstr>Les services proposés par AWS</vt:lpstr>
      <vt:lpstr>Lab n°1 : Découverte d’un cloud public</vt:lpstr>
      <vt:lpstr>04</vt:lpstr>
      <vt:lpstr>Infrastructure as Code (IaC)</vt:lpstr>
      <vt:lpstr>Infrastructure as Code (IaC)</vt:lpstr>
      <vt:lpstr>Terraform</vt:lpstr>
      <vt:lpstr>Terraform</vt:lpstr>
      <vt:lpstr>Terraform</vt:lpstr>
      <vt:lpstr>Terraform</vt:lpstr>
      <vt:lpstr>05</vt:lpstr>
      <vt:lpstr>La conteneurisation</vt:lpstr>
      <vt:lpstr>Solutions de conteneurisation</vt:lpstr>
      <vt:lpstr>12 factors app</vt:lpstr>
      <vt:lpstr>Comparaison entre VM et Conteneur</vt:lpstr>
      <vt:lpstr>Docker</vt:lpstr>
      <vt:lpstr>Docker commande</vt:lpstr>
      <vt:lpstr>Lab : conteneurisation</vt:lpstr>
      <vt:lpstr>06</vt:lpstr>
      <vt:lpstr>Limitations de la containerisation</vt:lpstr>
      <vt:lpstr>L’orchestration de conteneurs</vt:lpstr>
      <vt:lpstr>Kubernetes</vt:lpstr>
      <vt:lpstr>Illustration avec une application standard</vt:lpstr>
      <vt:lpstr>Illustration avec une application standard</vt:lpstr>
      <vt:lpstr>Kubernetes</vt:lpstr>
      <vt:lpstr>07</vt:lpstr>
      <vt:lpstr>Récapitulation</vt:lpstr>
      <vt:lpstr>Cloud et Automation</vt:lpstr>
      <vt:lpstr>Qu’avez-vous retenu ?</vt:lpstr>
      <vt:lpstr>Questions – Réponses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 ECAM : Introduction au Cloud</dc:title>
  <dc:creator>Xavier Fraboulet</dc:creator>
  <cp:lastModifiedBy>V29.4 G01R29C00</cp:lastModifiedBy>
  <cp:revision>6</cp:revision>
  <cp:lastPrinted>2019-06-20T07:36:54Z</cp:lastPrinted>
  <dcterms:created xsi:type="dcterms:W3CDTF">2022-11-15T16:44:35Z</dcterms:created>
  <dcterms:modified xsi:type="dcterms:W3CDTF">2025-11-13T14:27:07Z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0x01010024CE18906C380D4FA6FF00615001C469</vt:lpwstr>
  </property>
  <property fmtid="{D5CDD505-2E9C-101B-9397-08002B2CF9AE}" pid="3" name="MediaServiceImageTags">
    <vt:lpwstr/>
  </property>
  <property fmtid="{D5CDD505-2E9C-101B-9397-08002B2CF9AE}" pid="4" name="MSIP_Label_7bd1f144-26ac-4410-8fdb-05c7de218e82_Enabled">
    <vt:lpwstr>true</vt:lpwstr>
  </property>
  <property fmtid="{D5CDD505-2E9C-101B-9397-08002B2CF9AE}" pid="5" name="MSIP_Label_7bd1f144-26ac-4410-8fdb-05c7de218e82_SetDate">
    <vt:lpwstr>2023-05-23T11:55:14Z</vt:lpwstr>
  </property>
  <property fmtid="{D5CDD505-2E9C-101B-9397-08002B2CF9AE}" pid="6" name="MSIP_Label_7bd1f144-26ac-4410-8fdb-05c7de218e82_Method">
    <vt:lpwstr>Standard</vt:lpwstr>
  </property>
  <property fmtid="{D5CDD505-2E9C-101B-9397-08002B2CF9AE}" pid="7" name="MSIP_Label_7bd1f144-26ac-4410-8fdb-05c7de218e82_Name">
    <vt:lpwstr>FR Usage restreint</vt:lpwstr>
  </property>
  <property fmtid="{D5CDD505-2E9C-101B-9397-08002B2CF9AE}" pid="8" name="MSIP_Label_7bd1f144-26ac-4410-8fdb-05c7de218e82_SiteId">
    <vt:lpwstr>8b87af7d-8647-4dc7-8df4-5f69a2011bb5</vt:lpwstr>
  </property>
  <property fmtid="{D5CDD505-2E9C-101B-9397-08002B2CF9AE}" pid="9" name="MSIP_Label_7bd1f144-26ac-4410-8fdb-05c7de218e82_ActionId">
    <vt:lpwstr>eb85b102-7a09-4411-9500-a7f615ba808c</vt:lpwstr>
  </property>
  <property fmtid="{D5CDD505-2E9C-101B-9397-08002B2CF9AE}" pid="10" name="MSIP_Label_7bd1f144-26ac-4410-8fdb-05c7de218e82_ContentBits">
    <vt:lpwstr>3</vt:lpwstr>
  </property>
</Properties>
</file>